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512" r:id="rId5"/>
    <p:sldId id="511" r:id="rId6"/>
    <p:sldId id="505" r:id="rId7"/>
    <p:sldId id="506" r:id="rId8"/>
    <p:sldId id="507" r:id="rId9"/>
    <p:sldId id="502" r:id="rId10"/>
    <p:sldId id="504" r:id="rId11"/>
    <p:sldId id="516" r:id="rId12"/>
    <p:sldId id="513" r:id="rId13"/>
    <p:sldId id="514" r:id="rId14"/>
    <p:sldId id="508" r:id="rId15"/>
    <p:sldId id="510" r:id="rId16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AA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36" y="11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howGuides="1">
      <p:cViewPr varScale="1">
        <p:scale>
          <a:sx n="106" d="100"/>
          <a:sy n="106" d="100"/>
        </p:scale>
        <p:origin x="25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1953FB-5A61-4578-9A4E-837BFBC52F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938811-A029-421E-BB69-770331BC0C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503F4-FA53-47ED-97F1-7A66109D11C7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70A9E-C5C3-4DCF-A2CB-B5D3EDA4FE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E3AAAC-31FA-40EA-A12D-9240AF15AD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05981-14F5-4978-8A1D-609C8AA6E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663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DDB43-AD31-4914-979B-E0C3E5A61EAD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1EC51-B4F1-4F64-9547-C21BEB2423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7D7B2A-1B6F-418A-8C6A-7A551F9986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A2C5B-CC1D-4E78-BF79-B6F58027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46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E6756-FEA9-4C04-BF3D-61EF8E7EB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925B9-8A4F-4DEC-926D-905A16FEF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0A76C-D26D-4E44-923F-DD3EDE76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7860EA-D669-4DCA-8445-36235EFA8C42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CEB4E-2C41-4F7E-A9E4-500B7BCF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25010-5E51-426C-999E-7D302C64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7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EE78-3411-4E0C-91FA-119C039CA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7A2717-441C-4C51-943A-96A8F13B2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099B6-9693-4B34-A048-37A404BFB1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F67481B-8DB9-4729-97D6-A7873CE488AB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DA55F-9D2C-44F5-AFA4-16CD4AC45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4453E-E0E4-48E2-8DB7-668E0A0A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4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7DD814-6935-4A66-AD52-D486FCE78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2BDADC-2781-4752-B170-7999F34AF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17AF0-68D3-4B6B-A66E-9D05A810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AB2FAC-09E8-40F2-9B01-9147690DF4BE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1B272-B7DD-4334-8F8C-95240B0C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0F399-C8F9-44F0-8140-9519DCBF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6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DA16-74C2-4D10-B1B2-F23CB47A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0BC9A-A007-4577-B181-C0DD64C49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EC572-FF65-4C71-BA04-CC404D2F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FE657E-1DF1-4E53-89AD-DEEC38E871B6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8B89C-DBE8-48A7-8211-A6B954F0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5CF5B-A304-4A54-B2FB-D130E19A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1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6B6C7-0A96-49F2-8D38-FE68B9352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2AC68-946D-4A1E-8033-FC7B7EE3E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D162B-993B-4533-BE3E-EA118F02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505DE8-A48E-4A5E-BFEC-A45081181121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E5FEC-D050-4ADF-B0B8-6E6564B5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862A8-1914-41D9-9B75-9F9D7F3CA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32C8-6598-4C15-8778-0EFA5DB3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16A30-2F47-4BB4-98F6-9B4C097F0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54202-4C61-4E92-B617-118AE9366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82D4C-A3A0-47F5-8FC8-213685D4CD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6D5FEF-BCAA-4F30-BA64-ACE172574EFE}" type="datetime1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D8793-6297-4814-9A63-0F0C9A9E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B7AAF-8120-4892-94F9-67D7A31D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1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031A-23A6-46F7-B05F-8AF5DC618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B28B8-3A31-4B42-8CA4-13C47C218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908D9-8384-4A00-A378-A3DC2167B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C4DA1B-8CBE-4D26-9837-B57CEC18A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05FDDE-F58D-4AFB-A03C-DE9BE062B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6AEF8C-FE0E-4192-8F36-A6BDECD3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4A14A0-9EC3-45CE-B081-26E22670985D}" type="datetime1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9B66A2-183D-4F49-90AC-1EF7A8C0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3F6E3-CB29-4AE3-BDE4-7A8B126A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4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32FF-3ED3-41DD-9794-1C8071CB8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C0717B-08D2-4A19-A977-765BC532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601566-41F3-4FD4-8989-7A4DFE11B057}" type="datetime1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A2AAD-3D33-42BC-A95F-F8784FA19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BB03F7-74E6-4802-A3DA-2E0EDD2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D49DB-C445-49BC-BFA6-D92DAD4109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12D41E-4D8C-4493-B334-A5C01B73CDD0}" type="datetime1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07625-3A77-48D6-82C0-12AE93AE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502D2-44FE-47F3-9471-A5AE9E39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3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A150-64F7-464F-B7C3-BFBA7C442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166AE-1CD4-469E-A73D-DE11F21BF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5CE1D-FCEA-4058-8FDA-79DFE6CA4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6377E-FF8B-489E-8509-EDCD2F71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18F80D-914E-415C-9A4A-1A402BB3DE65}" type="datetime1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D0076-CE7E-4510-9636-97F1E6BC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9533B-DF32-491B-9FF9-5880F73A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3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CEF80-2404-4850-90DD-CFCBC7A2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30A681-EB0E-4D67-863A-49CA92C04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506DFD-D1F0-44F9-8844-CA26C8AA8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9D26F-5EC4-44B7-865C-6360747C35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A65D54-4E50-425B-BC31-4F02389BA6E6}" type="datetime1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592D7-DABE-4DDE-93EE-89664E37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1843C-1308-4B69-8AEB-83BED611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9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1558A5-16A1-4925-AB95-89272F77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23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37775-AEB8-45C3-9C15-D8F59D25A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0793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C4D4B-35F4-4CA3-A360-B488D218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788" y="6320138"/>
            <a:ext cx="1051401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3D86A-C2DE-4FBF-A461-A426C1E00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9599" y="6320138"/>
            <a:ext cx="5341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E481B-1782-42A9-8052-005E1EF81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9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pos="7151" userDrawn="1">
          <p15:clr>
            <a:srgbClr val="F26B43"/>
          </p15:clr>
        </p15:guide>
        <p15:guide id="5" orient="horz" pos="1071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7">
            <a:extLst>
              <a:ext uri="{FF2B5EF4-FFF2-40B4-BE49-F238E27FC236}">
                <a16:creationId xmlns:a16="http://schemas.microsoft.com/office/drawing/2014/main" id="{C9D0DE3B-A4AC-409F-8863-7A8B5341D341}"/>
              </a:ext>
            </a:extLst>
          </p:cNvPr>
          <p:cNvSpPr/>
          <p:nvPr/>
        </p:nvSpPr>
        <p:spPr>
          <a:xfrm>
            <a:off x="528967" y="0"/>
            <a:ext cx="3402933" cy="6858000"/>
          </a:xfrm>
          <a:custGeom>
            <a:avLst/>
            <a:gdLst>
              <a:gd name="connsiteX0" fmla="*/ 0 w 4577034"/>
              <a:gd name="connsiteY0" fmla="*/ 2288517 h 4577034"/>
              <a:gd name="connsiteX1" fmla="*/ 2288517 w 4577034"/>
              <a:gd name="connsiteY1" fmla="*/ 0 h 4577034"/>
              <a:gd name="connsiteX2" fmla="*/ 4577034 w 4577034"/>
              <a:gd name="connsiteY2" fmla="*/ 2288517 h 4577034"/>
              <a:gd name="connsiteX3" fmla="*/ 2288517 w 4577034"/>
              <a:gd name="connsiteY3" fmla="*/ 4577034 h 4577034"/>
              <a:gd name="connsiteX4" fmla="*/ 0 w 4577034"/>
              <a:gd name="connsiteY4" fmla="*/ 2288517 h 4577034"/>
              <a:gd name="connsiteX0" fmla="*/ 0 w 4577034"/>
              <a:gd name="connsiteY0" fmla="*/ 2288517 h 4577034"/>
              <a:gd name="connsiteX1" fmla="*/ 2288517 w 4577034"/>
              <a:gd name="connsiteY1" fmla="*/ 0 h 4577034"/>
              <a:gd name="connsiteX2" fmla="*/ 4577034 w 4577034"/>
              <a:gd name="connsiteY2" fmla="*/ 2288517 h 4577034"/>
              <a:gd name="connsiteX3" fmla="*/ 2288517 w 4577034"/>
              <a:gd name="connsiteY3" fmla="*/ 4577034 h 4577034"/>
              <a:gd name="connsiteX4" fmla="*/ 91440 w 4577034"/>
              <a:gd name="connsiteY4" fmla="*/ 2379957 h 4577034"/>
              <a:gd name="connsiteX0" fmla="*/ 0 w 4577034"/>
              <a:gd name="connsiteY0" fmla="*/ 2288517 h 4577034"/>
              <a:gd name="connsiteX1" fmla="*/ 2288517 w 4577034"/>
              <a:gd name="connsiteY1" fmla="*/ 0 h 4577034"/>
              <a:gd name="connsiteX2" fmla="*/ 4577034 w 4577034"/>
              <a:gd name="connsiteY2" fmla="*/ 2288517 h 4577034"/>
              <a:gd name="connsiteX3" fmla="*/ 2288517 w 4577034"/>
              <a:gd name="connsiteY3" fmla="*/ 4577034 h 4577034"/>
              <a:gd name="connsiteX0" fmla="*/ 0 w 2288517"/>
              <a:gd name="connsiteY0" fmla="*/ 0 h 4577034"/>
              <a:gd name="connsiteX1" fmla="*/ 2288517 w 2288517"/>
              <a:gd name="connsiteY1" fmla="*/ 2288517 h 4577034"/>
              <a:gd name="connsiteX2" fmla="*/ 0 w 2288517"/>
              <a:gd name="connsiteY2" fmla="*/ 4577034 h 4577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8517" h="4577034">
                <a:moveTo>
                  <a:pt x="0" y="0"/>
                </a:moveTo>
                <a:cubicBezTo>
                  <a:pt x="1263913" y="0"/>
                  <a:pt x="2288517" y="1024604"/>
                  <a:pt x="2288517" y="2288517"/>
                </a:cubicBezTo>
                <a:cubicBezTo>
                  <a:pt x="2288517" y="3552430"/>
                  <a:pt x="1263913" y="4577034"/>
                  <a:pt x="0" y="4577034"/>
                </a:cubicBezTo>
              </a:path>
            </a:pathLst>
          </a:custGeom>
          <a:noFill/>
          <a:ln w="190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9E6D23-8E31-478F-A1D4-675785CBA37C}"/>
              </a:ext>
            </a:extLst>
          </p:cNvPr>
          <p:cNvSpPr txBox="1"/>
          <p:nvPr/>
        </p:nvSpPr>
        <p:spPr>
          <a:xfrm>
            <a:off x="2388560" y="4481985"/>
            <a:ext cx="890173" cy="145888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ZA" sz="5400" dirty="0">
                <a:solidFill>
                  <a:schemeClr val="bg2"/>
                </a:solidFill>
                <a:latin typeface="Verdana Pro Light" panose="020B0604020202020204" pitchFamily="34" charset="0"/>
              </a:rPr>
              <a:t>&amp;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8D88AE-9B0D-476A-8671-C59F5BE86398}"/>
              </a:ext>
            </a:extLst>
          </p:cNvPr>
          <p:cNvSpPr txBox="1"/>
          <p:nvPr/>
        </p:nvSpPr>
        <p:spPr>
          <a:xfrm>
            <a:off x="370386" y="4652760"/>
            <a:ext cx="2589593" cy="5149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2000" spc="400"/>
            </a:lvl1pPr>
          </a:lstStyle>
          <a:p>
            <a:r>
              <a:rPr lang="en-ZA" dirty="0"/>
              <a:t>SURVIVE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55F4E5-B2C9-471D-98C2-9F2D1830191E}"/>
              </a:ext>
            </a:extLst>
          </p:cNvPr>
          <p:cNvSpPr txBox="1"/>
          <p:nvPr/>
        </p:nvSpPr>
        <p:spPr>
          <a:xfrm>
            <a:off x="370384" y="4960740"/>
            <a:ext cx="1883115" cy="4790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2000" spc="400"/>
            </a:lvl1pPr>
          </a:lstStyle>
          <a:p>
            <a:r>
              <a:rPr lang="en-ZA" dirty="0"/>
              <a:t>THRIVE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ABEE64-04A4-455A-A0C9-6CC4FD880C15}"/>
              </a:ext>
            </a:extLst>
          </p:cNvPr>
          <p:cNvCxnSpPr>
            <a:cxnSpLocks/>
          </p:cNvCxnSpPr>
          <p:nvPr/>
        </p:nvCxnSpPr>
        <p:spPr>
          <a:xfrm>
            <a:off x="374849" y="4561588"/>
            <a:ext cx="2482918" cy="0"/>
          </a:xfrm>
          <a:prstGeom prst="line">
            <a:avLst/>
          </a:prstGeom>
          <a:ln w="15875">
            <a:solidFill>
              <a:srgbClr val="01A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A4FB8E-07D6-461B-B43E-769BE6F73748}"/>
              </a:ext>
            </a:extLst>
          </p:cNvPr>
          <p:cNvCxnSpPr>
            <a:cxnSpLocks/>
          </p:cNvCxnSpPr>
          <p:nvPr/>
        </p:nvCxnSpPr>
        <p:spPr>
          <a:xfrm>
            <a:off x="1838851" y="2962288"/>
            <a:ext cx="1018916" cy="0"/>
          </a:xfrm>
          <a:prstGeom prst="line">
            <a:avLst/>
          </a:prstGeom>
          <a:ln w="15875">
            <a:solidFill>
              <a:srgbClr val="01AA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EDF50B6-5568-4E01-9DE1-E94A43007D93}"/>
              </a:ext>
            </a:extLst>
          </p:cNvPr>
          <p:cNvSpPr txBox="1"/>
          <p:nvPr/>
        </p:nvSpPr>
        <p:spPr>
          <a:xfrm>
            <a:off x="370384" y="5296813"/>
            <a:ext cx="2589595" cy="5149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ZA" sz="3600" spc="400" dirty="0"/>
              <a:t>COVID-19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F0C3BD-51F4-41D5-B59A-901329BA8FDE}"/>
              </a:ext>
            </a:extLst>
          </p:cNvPr>
          <p:cNvSpPr txBox="1"/>
          <p:nvPr/>
        </p:nvSpPr>
        <p:spPr>
          <a:xfrm>
            <a:off x="363551" y="3120026"/>
            <a:ext cx="4449514" cy="51490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80000"/>
              </a:lnSpc>
            </a:pPr>
            <a:r>
              <a:rPr lang="en-ZA" sz="4000" dirty="0">
                <a:solidFill>
                  <a:srgbClr val="01AAAD"/>
                </a:solidFill>
              </a:rPr>
              <a:t>The</a:t>
            </a:r>
          </a:p>
          <a:p>
            <a:pPr algn="l">
              <a:lnSpc>
                <a:spcPct val="80000"/>
              </a:lnSpc>
            </a:pPr>
            <a:r>
              <a:rPr lang="en-ZA" sz="4000" dirty="0">
                <a:solidFill>
                  <a:srgbClr val="01AAAD"/>
                </a:solidFill>
              </a:rPr>
              <a:t>SME </a:t>
            </a:r>
            <a:br>
              <a:rPr lang="en-ZA" sz="4000" dirty="0">
                <a:solidFill>
                  <a:srgbClr val="01AAAD"/>
                </a:solidFill>
              </a:rPr>
            </a:br>
            <a:r>
              <a:rPr lang="en-ZA" sz="4000" dirty="0">
                <a:solidFill>
                  <a:srgbClr val="01AAAD"/>
                </a:solidFill>
              </a:rPr>
              <a:t>Toolkit</a:t>
            </a:r>
          </a:p>
        </p:txBody>
      </p:sp>
      <p:sp>
        <p:nvSpPr>
          <p:cNvPr id="11" name="Freeform 561">
            <a:extLst>
              <a:ext uri="{FF2B5EF4-FFF2-40B4-BE49-F238E27FC236}">
                <a16:creationId xmlns:a16="http://schemas.microsoft.com/office/drawing/2014/main" id="{B53EAD6F-E65C-43BB-9587-350F142C27D8}"/>
              </a:ext>
            </a:extLst>
          </p:cNvPr>
          <p:cNvSpPr>
            <a:spLocks/>
          </p:cNvSpPr>
          <p:nvPr/>
        </p:nvSpPr>
        <p:spPr bwMode="auto">
          <a:xfrm>
            <a:off x="391321" y="1911264"/>
            <a:ext cx="825823" cy="1062047"/>
          </a:xfrm>
          <a:custGeom>
            <a:avLst/>
            <a:gdLst>
              <a:gd name="T0" fmla="*/ 286 w 286"/>
              <a:gd name="T1" fmla="*/ 381 h 381"/>
              <a:gd name="T2" fmla="*/ 0 w 286"/>
              <a:gd name="T3" fmla="*/ 381 h 381"/>
              <a:gd name="T4" fmla="*/ 0 w 286"/>
              <a:gd name="T5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6" h="381">
                <a:moveTo>
                  <a:pt x="286" y="381"/>
                </a:moveTo>
                <a:lnTo>
                  <a:pt x="0" y="381"/>
                </a:lnTo>
                <a:lnTo>
                  <a:pt x="0" y="0"/>
                </a:lnTo>
              </a:path>
            </a:pathLst>
          </a:custGeom>
          <a:noFill/>
          <a:ln w="15875">
            <a:solidFill>
              <a:srgbClr val="01AAA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2" name="Line 562">
            <a:extLst>
              <a:ext uri="{FF2B5EF4-FFF2-40B4-BE49-F238E27FC236}">
                <a16:creationId xmlns:a16="http://schemas.microsoft.com/office/drawing/2014/main" id="{28D46F31-D72F-45A7-A36D-92FD9D7298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1435" y="1844362"/>
            <a:ext cx="103228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3" name="Freeform 563">
            <a:extLst>
              <a:ext uri="{FF2B5EF4-FFF2-40B4-BE49-F238E27FC236}">
                <a16:creationId xmlns:a16="http://schemas.microsoft.com/office/drawing/2014/main" id="{6625C8DD-9747-4472-8C4F-D890365AB129}"/>
              </a:ext>
            </a:extLst>
          </p:cNvPr>
          <p:cNvSpPr>
            <a:spLocks/>
          </p:cNvSpPr>
          <p:nvPr/>
        </p:nvSpPr>
        <p:spPr bwMode="auto">
          <a:xfrm>
            <a:off x="528967" y="1844362"/>
            <a:ext cx="653775" cy="1087139"/>
          </a:xfrm>
          <a:custGeom>
            <a:avLst/>
            <a:gdLst>
              <a:gd name="T0" fmla="*/ 37 w 226"/>
              <a:gd name="T1" fmla="*/ 0 h 390"/>
              <a:gd name="T2" fmla="*/ 0 w 226"/>
              <a:gd name="T3" fmla="*/ 0 h 390"/>
              <a:gd name="T4" fmla="*/ 0 w 226"/>
              <a:gd name="T5" fmla="*/ 354 h 390"/>
              <a:gd name="T6" fmla="*/ 189 w 226"/>
              <a:gd name="T7" fmla="*/ 354 h 390"/>
              <a:gd name="T8" fmla="*/ 189 w 226"/>
              <a:gd name="T9" fmla="*/ 354 h 390"/>
              <a:gd name="T10" fmla="*/ 195 w 226"/>
              <a:gd name="T11" fmla="*/ 354 h 390"/>
              <a:gd name="T12" fmla="*/ 203 w 226"/>
              <a:gd name="T13" fmla="*/ 357 h 390"/>
              <a:gd name="T14" fmla="*/ 209 w 226"/>
              <a:gd name="T15" fmla="*/ 360 h 390"/>
              <a:gd name="T16" fmla="*/ 214 w 226"/>
              <a:gd name="T17" fmla="*/ 365 h 390"/>
              <a:gd name="T18" fmla="*/ 219 w 226"/>
              <a:gd name="T19" fmla="*/ 370 h 390"/>
              <a:gd name="T20" fmla="*/ 222 w 226"/>
              <a:gd name="T21" fmla="*/ 377 h 390"/>
              <a:gd name="T22" fmla="*/ 225 w 226"/>
              <a:gd name="T23" fmla="*/ 384 h 390"/>
              <a:gd name="T24" fmla="*/ 226 w 226"/>
              <a:gd name="T25" fmla="*/ 390 h 390"/>
              <a:gd name="T26" fmla="*/ 226 w 226"/>
              <a:gd name="T27" fmla="*/ 154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6" h="390">
                <a:moveTo>
                  <a:pt x="37" y="0"/>
                </a:moveTo>
                <a:lnTo>
                  <a:pt x="0" y="0"/>
                </a:lnTo>
                <a:lnTo>
                  <a:pt x="0" y="354"/>
                </a:lnTo>
                <a:lnTo>
                  <a:pt x="189" y="354"/>
                </a:lnTo>
                <a:lnTo>
                  <a:pt x="189" y="354"/>
                </a:lnTo>
                <a:lnTo>
                  <a:pt x="195" y="354"/>
                </a:lnTo>
                <a:lnTo>
                  <a:pt x="203" y="357"/>
                </a:lnTo>
                <a:lnTo>
                  <a:pt x="209" y="360"/>
                </a:lnTo>
                <a:lnTo>
                  <a:pt x="214" y="365"/>
                </a:lnTo>
                <a:lnTo>
                  <a:pt x="219" y="370"/>
                </a:lnTo>
                <a:lnTo>
                  <a:pt x="222" y="377"/>
                </a:lnTo>
                <a:lnTo>
                  <a:pt x="225" y="384"/>
                </a:lnTo>
                <a:lnTo>
                  <a:pt x="226" y="390"/>
                </a:lnTo>
                <a:lnTo>
                  <a:pt x="226" y="154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4" name="Line 564">
            <a:extLst>
              <a:ext uri="{FF2B5EF4-FFF2-40B4-BE49-F238E27FC236}">
                <a16:creationId xmlns:a16="http://schemas.microsoft.com/office/drawing/2014/main" id="{90581842-BF87-43C8-9D8A-8A214D9CD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794" y="1994888"/>
            <a:ext cx="28387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5" name="Line 565">
            <a:extLst>
              <a:ext uri="{FF2B5EF4-FFF2-40B4-BE49-F238E27FC236}">
                <a16:creationId xmlns:a16="http://schemas.microsoft.com/office/drawing/2014/main" id="{116DB1A7-C8C0-49E0-A28D-97D959E35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794" y="2137053"/>
            <a:ext cx="28387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6" name="Line 566">
            <a:extLst>
              <a:ext uri="{FF2B5EF4-FFF2-40B4-BE49-F238E27FC236}">
                <a16:creationId xmlns:a16="http://schemas.microsoft.com/office/drawing/2014/main" id="{7286D6F6-A7B3-4B85-B7EF-866E83E21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794" y="2262489"/>
            <a:ext cx="4215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7" name="Line 567">
            <a:extLst>
              <a:ext uri="{FF2B5EF4-FFF2-40B4-BE49-F238E27FC236}">
                <a16:creationId xmlns:a16="http://schemas.microsoft.com/office/drawing/2014/main" id="{7428FDED-F1B7-449D-82C4-E60445A15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789" y="2396295"/>
            <a:ext cx="4215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8" name="Line 568">
            <a:extLst>
              <a:ext uri="{FF2B5EF4-FFF2-40B4-BE49-F238E27FC236}">
                <a16:creationId xmlns:a16="http://schemas.microsoft.com/office/drawing/2014/main" id="{C41AF1E1-9D93-49D6-8FA5-AEAC8FABA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794" y="2530092"/>
            <a:ext cx="4215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19" name="Line 569">
            <a:extLst>
              <a:ext uri="{FF2B5EF4-FFF2-40B4-BE49-F238E27FC236}">
                <a16:creationId xmlns:a16="http://schemas.microsoft.com/office/drawing/2014/main" id="{2A0629DF-A8C7-45F3-8E11-B66597B8668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797" y="2663899"/>
            <a:ext cx="421512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0" name="Freeform 570">
            <a:extLst>
              <a:ext uri="{FF2B5EF4-FFF2-40B4-BE49-F238E27FC236}">
                <a16:creationId xmlns:a16="http://schemas.microsoft.com/office/drawing/2014/main" id="{D92722A6-E3DE-4426-907A-DD02A9146537}"/>
              </a:ext>
            </a:extLst>
          </p:cNvPr>
          <p:cNvSpPr>
            <a:spLocks/>
          </p:cNvSpPr>
          <p:nvPr/>
        </p:nvSpPr>
        <p:spPr bwMode="auto">
          <a:xfrm>
            <a:off x="1182744" y="1409506"/>
            <a:ext cx="1126901" cy="1521993"/>
          </a:xfrm>
          <a:custGeom>
            <a:avLst/>
            <a:gdLst>
              <a:gd name="T0" fmla="*/ 0 w 393"/>
              <a:gd name="T1" fmla="*/ 39 h 547"/>
              <a:gd name="T2" fmla="*/ 0 w 393"/>
              <a:gd name="T3" fmla="*/ 39 h 547"/>
              <a:gd name="T4" fmla="*/ 13 w 393"/>
              <a:gd name="T5" fmla="*/ 31 h 547"/>
              <a:gd name="T6" fmla="*/ 27 w 393"/>
              <a:gd name="T7" fmla="*/ 23 h 547"/>
              <a:gd name="T8" fmla="*/ 41 w 393"/>
              <a:gd name="T9" fmla="*/ 17 h 547"/>
              <a:gd name="T10" fmla="*/ 56 w 393"/>
              <a:gd name="T11" fmla="*/ 11 h 547"/>
              <a:gd name="T12" fmla="*/ 71 w 393"/>
              <a:gd name="T13" fmla="*/ 7 h 547"/>
              <a:gd name="T14" fmla="*/ 87 w 393"/>
              <a:gd name="T15" fmla="*/ 3 h 547"/>
              <a:gd name="T16" fmla="*/ 103 w 393"/>
              <a:gd name="T17" fmla="*/ 2 h 547"/>
              <a:gd name="T18" fmla="*/ 120 w 393"/>
              <a:gd name="T19" fmla="*/ 0 h 547"/>
              <a:gd name="T20" fmla="*/ 120 w 393"/>
              <a:gd name="T21" fmla="*/ 0 h 547"/>
              <a:gd name="T22" fmla="*/ 140 w 393"/>
              <a:gd name="T23" fmla="*/ 2 h 547"/>
              <a:gd name="T24" fmla="*/ 162 w 393"/>
              <a:gd name="T25" fmla="*/ 6 h 547"/>
              <a:gd name="T26" fmla="*/ 182 w 393"/>
              <a:gd name="T27" fmla="*/ 10 h 547"/>
              <a:gd name="T28" fmla="*/ 201 w 393"/>
              <a:gd name="T29" fmla="*/ 18 h 547"/>
              <a:gd name="T30" fmla="*/ 218 w 393"/>
              <a:gd name="T31" fmla="*/ 26 h 547"/>
              <a:gd name="T32" fmla="*/ 235 w 393"/>
              <a:gd name="T33" fmla="*/ 37 h 547"/>
              <a:gd name="T34" fmla="*/ 251 w 393"/>
              <a:gd name="T35" fmla="*/ 49 h 547"/>
              <a:gd name="T36" fmla="*/ 266 w 393"/>
              <a:gd name="T37" fmla="*/ 62 h 547"/>
              <a:gd name="T38" fmla="*/ 279 w 393"/>
              <a:gd name="T39" fmla="*/ 77 h 547"/>
              <a:gd name="T40" fmla="*/ 291 w 393"/>
              <a:gd name="T41" fmla="*/ 93 h 547"/>
              <a:gd name="T42" fmla="*/ 301 w 393"/>
              <a:gd name="T43" fmla="*/ 110 h 547"/>
              <a:gd name="T44" fmla="*/ 310 w 393"/>
              <a:gd name="T45" fmla="*/ 128 h 547"/>
              <a:gd name="T46" fmla="*/ 317 w 393"/>
              <a:gd name="T47" fmla="*/ 148 h 547"/>
              <a:gd name="T48" fmla="*/ 322 w 393"/>
              <a:gd name="T49" fmla="*/ 166 h 547"/>
              <a:gd name="T50" fmla="*/ 325 w 393"/>
              <a:gd name="T51" fmla="*/ 188 h 547"/>
              <a:gd name="T52" fmla="*/ 326 w 393"/>
              <a:gd name="T53" fmla="*/ 209 h 547"/>
              <a:gd name="T54" fmla="*/ 326 w 393"/>
              <a:gd name="T55" fmla="*/ 209 h 547"/>
              <a:gd name="T56" fmla="*/ 326 w 393"/>
              <a:gd name="T57" fmla="*/ 218 h 547"/>
              <a:gd name="T58" fmla="*/ 354 w 393"/>
              <a:gd name="T59" fmla="*/ 268 h 547"/>
              <a:gd name="T60" fmla="*/ 393 w 393"/>
              <a:gd name="T61" fmla="*/ 335 h 547"/>
              <a:gd name="T62" fmla="*/ 345 w 393"/>
              <a:gd name="T63" fmla="*/ 335 h 547"/>
              <a:gd name="T64" fmla="*/ 345 w 393"/>
              <a:gd name="T65" fmla="*/ 416 h 547"/>
              <a:gd name="T66" fmla="*/ 345 w 393"/>
              <a:gd name="T67" fmla="*/ 416 h 547"/>
              <a:gd name="T68" fmla="*/ 344 w 393"/>
              <a:gd name="T69" fmla="*/ 428 h 547"/>
              <a:gd name="T70" fmla="*/ 340 w 393"/>
              <a:gd name="T71" fmla="*/ 438 h 547"/>
              <a:gd name="T72" fmla="*/ 336 w 393"/>
              <a:gd name="T73" fmla="*/ 448 h 547"/>
              <a:gd name="T74" fmla="*/ 329 w 393"/>
              <a:gd name="T75" fmla="*/ 456 h 547"/>
              <a:gd name="T76" fmla="*/ 320 w 393"/>
              <a:gd name="T77" fmla="*/ 463 h 547"/>
              <a:gd name="T78" fmla="*/ 310 w 393"/>
              <a:gd name="T79" fmla="*/ 469 h 547"/>
              <a:gd name="T80" fmla="*/ 301 w 393"/>
              <a:gd name="T81" fmla="*/ 471 h 547"/>
              <a:gd name="T82" fmla="*/ 289 w 393"/>
              <a:gd name="T83" fmla="*/ 473 h 547"/>
              <a:gd name="T84" fmla="*/ 201 w 393"/>
              <a:gd name="T85" fmla="*/ 473 h 547"/>
              <a:gd name="T86" fmla="*/ 201 w 393"/>
              <a:gd name="T87" fmla="*/ 547 h 5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93" h="547">
                <a:moveTo>
                  <a:pt x="0" y="39"/>
                </a:moveTo>
                <a:lnTo>
                  <a:pt x="0" y="39"/>
                </a:lnTo>
                <a:lnTo>
                  <a:pt x="13" y="31"/>
                </a:lnTo>
                <a:lnTo>
                  <a:pt x="27" y="23"/>
                </a:lnTo>
                <a:lnTo>
                  <a:pt x="41" y="17"/>
                </a:lnTo>
                <a:lnTo>
                  <a:pt x="56" y="11"/>
                </a:lnTo>
                <a:lnTo>
                  <a:pt x="71" y="7"/>
                </a:lnTo>
                <a:lnTo>
                  <a:pt x="87" y="3"/>
                </a:lnTo>
                <a:lnTo>
                  <a:pt x="103" y="2"/>
                </a:lnTo>
                <a:lnTo>
                  <a:pt x="120" y="0"/>
                </a:lnTo>
                <a:lnTo>
                  <a:pt x="120" y="0"/>
                </a:lnTo>
                <a:lnTo>
                  <a:pt x="140" y="2"/>
                </a:lnTo>
                <a:lnTo>
                  <a:pt x="162" y="6"/>
                </a:lnTo>
                <a:lnTo>
                  <a:pt x="182" y="10"/>
                </a:lnTo>
                <a:lnTo>
                  <a:pt x="201" y="18"/>
                </a:lnTo>
                <a:lnTo>
                  <a:pt x="218" y="26"/>
                </a:lnTo>
                <a:lnTo>
                  <a:pt x="235" y="37"/>
                </a:lnTo>
                <a:lnTo>
                  <a:pt x="251" y="49"/>
                </a:lnTo>
                <a:lnTo>
                  <a:pt x="266" y="62"/>
                </a:lnTo>
                <a:lnTo>
                  <a:pt x="279" y="77"/>
                </a:lnTo>
                <a:lnTo>
                  <a:pt x="291" y="93"/>
                </a:lnTo>
                <a:lnTo>
                  <a:pt x="301" y="110"/>
                </a:lnTo>
                <a:lnTo>
                  <a:pt x="310" y="128"/>
                </a:lnTo>
                <a:lnTo>
                  <a:pt x="317" y="148"/>
                </a:lnTo>
                <a:lnTo>
                  <a:pt x="322" y="166"/>
                </a:lnTo>
                <a:lnTo>
                  <a:pt x="325" y="188"/>
                </a:lnTo>
                <a:lnTo>
                  <a:pt x="326" y="209"/>
                </a:lnTo>
                <a:lnTo>
                  <a:pt x="326" y="209"/>
                </a:lnTo>
                <a:lnTo>
                  <a:pt x="326" y="218"/>
                </a:lnTo>
                <a:lnTo>
                  <a:pt x="354" y="268"/>
                </a:lnTo>
                <a:lnTo>
                  <a:pt x="393" y="335"/>
                </a:lnTo>
                <a:lnTo>
                  <a:pt x="345" y="335"/>
                </a:lnTo>
                <a:lnTo>
                  <a:pt x="345" y="416"/>
                </a:lnTo>
                <a:lnTo>
                  <a:pt x="345" y="416"/>
                </a:lnTo>
                <a:lnTo>
                  <a:pt x="344" y="428"/>
                </a:lnTo>
                <a:lnTo>
                  <a:pt x="340" y="438"/>
                </a:lnTo>
                <a:lnTo>
                  <a:pt x="336" y="448"/>
                </a:lnTo>
                <a:lnTo>
                  <a:pt x="329" y="456"/>
                </a:lnTo>
                <a:lnTo>
                  <a:pt x="320" y="463"/>
                </a:lnTo>
                <a:lnTo>
                  <a:pt x="310" y="469"/>
                </a:lnTo>
                <a:lnTo>
                  <a:pt x="301" y="471"/>
                </a:lnTo>
                <a:lnTo>
                  <a:pt x="289" y="473"/>
                </a:lnTo>
                <a:lnTo>
                  <a:pt x="201" y="473"/>
                </a:lnTo>
                <a:lnTo>
                  <a:pt x="201" y="547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1" name="Freeform 571">
            <a:extLst>
              <a:ext uri="{FF2B5EF4-FFF2-40B4-BE49-F238E27FC236}">
                <a16:creationId xmlns:a16="http://schemas.microsoft.com/office/drawing/2014/main" id="{4DCF9100-267B-46D9-A5ED-815557F51FCE}"/>
              </a:ext>
            </a:extLst>
          </p:cNvPr>
          <p:cNvSpPr>
            <a:spLocks/>
          </p:cNvSpPr>
          <p:nvPr/>
        </p:nvSpPr>
        <p:spPr bwMode="auto">
          <a:xfrm>
            <a:off x="1328975" y="1626927"/>
            <a:ext cx="576354" cy="643920"/>
          </a:xfrm>
          <a:custGeom>
            <a:avLst/>
            <a:gdLst>
              <a:gd name="T0" fmla="*/ 0 w 201"/>
              <a:gd name="T1" fmla="*/ 194 h 232"/>
              <a:gd name="T2" fmla="*/ 0 w 201"/>
              <a:gd name="T3" fmla="*/ 194 h 232"/>
              <a:gd name="T4" fmla="*/ 8 w 201"/>
              <a:gd name="T5" fmla="*/ 202 h 232"/>
              <a:gd name="T6" fmla="*/ 18 w 201"/>
              <a:gd name="T7" fmla="*/ 210 h 232"/>
              <a:gd name="T8" fmla="*/ 29 w 201"/>
              <a:gd name="T9" fmla="*/ 216 h 232"/>
              <a:gd name="T10" fmla="*/ 39 w 201"/>
              <a:gd name="T11" fmla="*/ 222 h 232"/>
              <a:gd name="T12" fmla="*/ 50 w 201"/>
              <a:gd name="T13" fmla="*/ 226 h 232"/>
              <a:gd name="T14" fmla="*/ 62 w 201"/>
              <a:gd name="T15" fmla="*/ 229 h 232"/>
              <a:gd name="T16" fmla="*/ 74 w 201"/>
              <a:gd name="T17" fmla="*/ 232 h 232"/>
              <a:gd name="T18" fmla="*/ 86 w 201"/>
              <a:gd name="T19" fmla="*/ 232 h 232"/>
              <a:gd name="T20" fmla="*/ 86 w 201"/>
              <a:gd name="T21" fmla="*/ 232 h 232"/>
              <a:gd name="T22" fmla="*/ 98 w 201"/>
              <a:gd name="T23" fmla="*/ 232 h 232"/>
              <a:gd name="T24" fmla="*/ 110 w 201"/>
              <a:gd name="T25" fmla="*/ 230 h 232"/>
              <a:gd name="T26" fmla="*/ 121 w 201"/>
              <a:gd name="T27" fmla="*/ 228 h 232"/>
              <a:gd name="T28" fmla="*/ 132 w 201"/>
              <a:gd name="T29" fmla="*/ 224 h 232"/>
              <a:gd name="T30" fmla="*/ 141 w 201"/>
              <a:gd name="T31" fmla="*/ 218 h 232"/>
              <a:gd name="T32" fmla="*/ 150 w 201"/>
              <a:gd name="T33" fmla="*/ 213 h 232"/>
              <a:gd name="T34" fmla="*/ 160 w 201"/>
              <a:gd name="T35" fmla="*/ 206 h 232"/>
              <a:gd name="T36" fmla="*/ 168 w 201"/>
              <a:gd name="T37" fmla="*/ 198 h 232"/>
              <a:gd name="T38" fmla="*/ 176 w 201"/>
              <a:gd name="T39" fmla="*/ 190 h 232"/>
              <a:gd name="T40" fmla="*/ 181 w 201"/>
              <a:gd name="T41" fmla="*/ 181 h 232"/>
              <a:gd name="T42" fmla="*/ 188 w 201"/>
              <a:gd name="T43" fmla="*/ 172 h 232"/>
              <a:gd name="T44" fmla="*/ 192 w 201"/>
              <a:gd name="T45" fmla="*/ 162 h 232"/>
              <a:gd name="T46" fmla="*/ 196 w 201"/>
              <a:gd name="T47" fmla="*/ 151 h 232"/>
              <a:gd name="T48" fmla="*/ 198 w 201"/>
              <a:gd name="T49" fmla="*/ 139 h 232"/>
              <a:gd name="T50" fmla="*/ 201 w 201"/>
              <a:gd name="T51" fmla="*/ 129 h 232"/>
              <a:gd name="T52" fmla="*/ 201 w 201"/>
              <a:gd name="T53" fmla="*/ 117 h 232"/>
              <a:gd name="T54" fmla="*/ 201 w 201"/>
              <a:gd name="T55" fmla="*/ 117 h 232"/>
              <a:gd name="T56" fmla="*/ 201 w 201"/>
              <a:gd name="T57" fmla="*/ 105 h 232"/>
              <a:gd name="T58" fmla="*/ 198 w 201"/>
              <a:gd name="T59" fmla="*/ 93 h 232"/>
              <a:gd name="T60" fmla="*/ 196 w 201"/>
              <a:gd name="T61" fmla="*/ 82 h 232"/>
              <a:gd name="T62" fmla="*/ 192 w 201"/>
              <a:gd name="T63" fmla="*/ 71 h 232"/>
              <a:gd name="T64" fmla="*/ 188 w 201"/>
              <a:gd name="T65" fmla="*/ 62 h 232"/>
              <a:gd name="T66" fmla="*/ 181 w 201"/>
              <a:gd name="T67" fmla="*/ 51 h 232"/>
              <a:gd name="T68" fmla="*/ 176 w 201"/>
              <a:gd name="T69" fmla="*/ 43 h 232"/>
              <a:gd name="T70" fmla="*/ 168 w 201"/>
              <a:gd name="T71" fmla="*/ 35 h 232"/>
              <a:gd name="T72" fmla="*/ 160 w 201"/>
              <a:gd name="T73" fmla="*/ 27 h 232"/>
              <a:gd name="T74" fmla="*/ 150 w 201"/>
              <a:gd name="T75" fmla="*/ 20 h 232"/>
              <a:gd name="T76" fmla="*/ 141 w 201"/>
              <a:gd name="T77" fmla="*/ 15 h 232"/>
              <a:gd name="T78" fmla="*/ 132 w 201"/>
              <a:gd name="T79" fmla="*/ 10 h 232"/>
              <a:gd name="T80" fmla="*/ 121 w 201"/>
              <a:gd name="T81" fmla="*/ 6 h 232"/>
              <a:gd name="T82" fmla="*/ 110 w 201"/>
              <a:gd name="T83" fmla="*/ 3 h 232"/>
              <a:gd name="T84" fmla="*/ 98 w 201"/>
              <a:gd name="T85" fmla="*/ 2 h 232"/>
              <a:gd name="T86" fmla="*/ 86 w 201"/>
              <a:gd name="T8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01" h="232">
                <a:moveTo>
                  <a:pt x="0" y="194"/>
                </a:moveTo>
                <a:lnTo>
                  <a:pt x="0" y="194"/>
                </a:lnTo>
                <a:lnTo>
                  <a:pt x="8" y="202"/>
                </a:lnTo>
                <a:lnTo>
                  <a:pt x="18" y="210"/>
                </a:lnTo>
                <a:lnTo>
                  <a:pt x="29" y="216"/>
                </a:lnTo>
                <a:lnTo>
                  <a:pt x="39" y="222"/>
                </a:lnTo>
                <a:lnTo>
                  <a:pt x="50" y="226"/>
                </a:lnTo>
                <a:lnTo>
                  <a:pt x="62" y="229"/>
                </a:lnTo>
                <a:lnTo>
                  <a:pt x="74" y="232"/>
                </a:lnTo>
                <a:lnTo>
                  <a:pt x="86" y="232"/>
                </a:lnTo>
                <a:lnTo>
                  <a:pt x="86" y="232"/>
                </a:lnTo>
                <a:lnTo>
                  <a:pt x="98" y="232"/>
                </a:lnTo>
                <a:lnTo>
                  <a:pt x="110" y="230"/>
                </a:lnTo>
                <a:lnTo>
                  <a:pt x="121" y="228"/>
                </a:lnTo>
                <a:lnTo>
                  <a:pt x="132" y="224"/>
                </a:lnTo>
                <a:lnTo>
                  <a:pt x="141" y="218"/>
                </a:lnTo>
                <a:lnTo>
                  <a:pt x="150" y="213"/>
                </a:lnTo>
                <a:lnTo>
                  <a:pt x="160" y="206"/>
                </a:lnTo>
                <a:lnTo>
                  <a:pt x="168" y="198"/>
                </a:lnTo>
                <a:lnTo>
                  <a:pt x="176" y="190"/>
                </a:lnTo>
                <a:lnTo>
                  <a:pt x="181" y="181"/>
                </a:lnTo>
                <a:lnTo>
                  <a:pt x="188" y="172"/>
                </a:lnTo>
                <a:lnTo>
                  <a:pt x="192" y="162"/>
                </a:lnTo>
                <a:lnTo>
                  <a:pt x="196" y="151"/>
                </a:lnTo>
                <a:lnTo>
                  <a:pt x="198" y="139"/>
                </a:lnTo>
                <a:lnTo>
                  <a:pt x="201" y="129"/>
                </a:lnTo>
                <a:lnTo>
                  <a:pt x="201" y="117"/>
                </a:lnTo>
                <a:lnTo>
                  <a:pt x="201" y="117"/>
                </a:lnTo>
                <a:lnTo>
                  <a:pt x="201" y="105"/>
                </a:lnTo>
                <a:lnTo>
                  <a:pt x="198" y="93"/>
                </a:lnTo>
                <a:lnTo>
                  <a:pt x="196" y="82"/>
                </a:lnTo>
                <a:lnTo>
                  <a:pt x="192" y="71"/>
                </a:lnTo>
                <a:lnTo>
                  <a:pt x="188" y="62"/>
                </a:lnTo>
                <a:lnTo>
                  <a:pt x="181" y="51"/>
                </a:lnTo>
                <a:lnTo>
                  <a:pt x="176" y="43"/>
                </a:lnTo>
                <a:lnTo>
                  <a:pt x="168" y="35"/>
                </a:lnTo>
                <a:lnTo>
                  <a:pt x="160" y="27"/>
                </a:lnTo>
                <a:lnTo>
                  <a:pt x="150" y="20"/>
                </a:lnTo>
                <a:lnTo>
                  <a:pt x="141" y="15"/>
                </a:lnTo>
                <a:lnTo>
                  <a:pt x="132" y="10"/>
                </a:lnTo>
                <a:lnTo>
                  <a:pt x="121" y="6"/>
                </a:lnTo>
                <a:lnTo>
                  <a:pt x="110" y="3"/>
                </a:lnTo>
                <a:lnTo>
                  <a:pt x="98" y="2"/>
                </a:lnTo>
                <a:lnTo>
                  <a:pt x="86" y="0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2" name="Freeform 572">
            <a:extLst>
              <a:ext uri="{FF2B5EF4-FFF2-40B4-BE49-F238E27FC236}">
                <a16:creationId xmlns:a16="http://schemas.microsoft.com/office/drawing/2014/main" id="{FB4FD808-96C1-41F5-BE4D-BD86F9440C6F}"/>
              </a:ext>
            </a:extLst>
          </p:cNvPr>
          <p:cNvSpPr>
            <a:spLocks/>
          </p:cNvSpPr>
          <p:nvPr/>
        </p:nvSpPr>
        <p:spPr bwMode="auto">
          <a:xfrm>
            <a:off x="1397786" y="1777453"/>
            <a:ext cx="361296" cy="351231"/>
          </a:xfrm>
          <a:custGeom>
            <a:avLst/>
            <a:gdLst>
              <a:gd name="T0" fmla="*/ 0 w 126"/>
              <a:gd name="T1" fmla="*/ 64 h 127"/>
              <a:gd name="T2" fmla="*/ 0 w 126"/>
              <a:gd name="T3" fmla="*/ 64 h 127"/>
              <a:gd name="T4" fmla="*/ 2 w 126"/>
              <a:gd name="T5" fmla="*/ 76 h 127"/>
              <a:gd name="T6" fmla="*/ 6 w 126"/>
              <a:gd name="T7" fmla="*/ 88 h 127"/>
              <a:gd name="T8" fmla="*/ 11 w 126"/>
              <a:gd name="T9" fmla="*/ 98 h 127"/>
              <a:gd name="T10" fmla="*/ 19 w 126"/>
              <a:gd name="T11" fmla="*/ 108 h 127"/>
              <a:gd name="T12" fmla="*/ 28 w 126"/>
              <a:gd name="T13" fmla="*/ 116 h 127"/>
              <a:gd name="T14" fmla="*/ 39 w 126"/>
              <a:gd name="T15" fmla="*/ 121 h 127"/>
              <a:gd name="T16" fmla="*/ 51 w 126"/>
              <a:gd name="T17" fmla="*/ 125 h 127"/>
              <a:gd name="T18" fmla="*/ 63 w 126"/>
              <a:gd name="T19" fmla="*/ 127 h 127"/>
              <a:gd name="T20" fmla="*/ 63 w 126"/>
              <a:gd name="T21" fmla="*/ 127 h 127"/>
              <a:gd name="T22" fmla="*/ 76 w 126"/>
              <a:gd name="T23" fmla="*/ 125 h 127"/>
              <a:gd name="T24" fmla="*/ 87 w 126"/>
              <a:gd name="T25" fmla="*/ 121 h 127"/>
              <a:gd name="T26" fmla="*/ 98 w 126"/>
              <a:gd name="T27" fmla="*/ 116 h 127"/>
              <a:gd name="T28" fmla="*/ 107 w 126"/>
              <a:gd name="T29" fmla="*/ 108 h 127"/>
              <a:gd name="T30" fmla="*/ 115 w 126"/>
              <a:gd name="T31" fmla="*/ 98 h 127"/>
              <a:gd name="T32" fmla="*/ 122 w 126"/>
              <a:gd name="T33" fmla="*/ 88 h 127"/>
              <a:gd name="T34" fmla="*/ 125 w 126"/>
              <a:gd name="T35" fmla="*/ 76 h 127"/>
              <a:gd name="T36" fmla="*/ 126 w 126"/>
              <a:gd name="T37" fmla="*/ 64 h 127"/>
              <a:gd name="T38" fmla="*/ 126 w 126"/>
              <a:gd name="T39" fmla="*/ 64 h 127"/>
              <a:gd name="T40" fmla="*/ 125 w 126"/>
              <a:gd name="T41" fmla="*/ 50 h 127"/>
              <a:gd name="T42" fmla="*/ 122 w 126"/>
              <a:gd name="T43" fmla="*/ 38 h 127"/>
              <a:gd name="T44" fmla="*/ 115 w 126"/>
              <a:gd name="T45" fmla="*/ 28 h 127"/>
              <a:gd name="T46" fmla="*/ 107 w 126"/>
              <a:gd name="T47" fmla="*/ 18 h 127"/>
              <a:gd name="T48" fmla="*/ 98 w 126"/>
              <a:gd name="T49" fmla="*/ 12 h 127"/>
              <a:gd name="T50" fmla="*/ 87 w 126"/>
              <a:gd name="T51" fmla="*/ 5 h 127"/>
              <a:gd name="T52" fmla="*/ 76 w 126"/>
              <a:gd name="T53" fmla="*/ 1 h 127"/>
              <a:gd name="T54" fmla="*/ 63 w 126"/>
              <a:gd name="T55" fmla="*/ 0 h 127"/>
              <a:gd name="T56" fmla="*/ 63 w 126"/>
              <a:gd name="T57" fmla="*/ 0 h 127"/>
              <a:gd name="T58" fmla="*/ 51 w 126"/>
              <a:gd name="T59" fmla="*/ 1 h 127"/>
              <a:gd name="T60" fmla="*/ 39 w 126"/>
              <a:gd name="T61" fmla="*/ 5 h 127"/>
              <a:gd name="T62" fmla="*/ 28 w 126"/>
              <a:gd name="T63" fmla="*/ 12 h 127"/>
              <a:gd name="T64" fmla="*/ 19 w 126"/>
              <a:gd name="T65" fmla="*/ 18 h 127"/>
              <a:gd name="T66" fmla="*/ 11 w 126"/>
              <a:gd name="T67" fmla="*/ 28 h 127"/>
              <a:gd name="T68" fmla="*/ 6 w 126"/>
              <a:gd name="T69" fmla="*/ 38 h 127"/>
              <a:gd name="T70" fmla="*/ 2 w 126"/>
              <a:gd name="T71" fmla="*/ 50 h 127"/>
              <a:gd name="T72" fmla="*/ 0 w 126"/>
              <a:gd name="T73" fmla="*/ 64 h 127"/>
              <a:gd name="T74" fmla="*/ 0 w 126"/>
              <a:gd name="T75" fmla="*/ 64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6" h="127">
                <a:moveTo>
                  <a:pt x="0" y="64"/>
                </a:moveTo>
                <a:lnTo>
                  <a:pt x="0" y="64"/>
                </a:lnTo>
                <a:lnTo>
                  <a:pt x="2" y="76"/>
                </a:lnTo>
                <a:lnTo>
                  <a:pt x="6" y="88"/>
                </a:lnTo>
                <a:lnTo>
                  <a:pt x="11" y="98"/>
                </a:lnTo>
                <a:lnTo>
                  <a:pt x="19" y="108"/>
                </a:lnTo>
                <a:lnTo>
                  <a:pt x="28" y="116"/>
                </a:lnTo>
                <a:lnTo>
                  <a:pt x="39" y="121"/>
                </a:lnTo>
                <a:lnTo>
                  <a:pt x="51" y="125"/>
                </a:lnTo>
                <a:lnTo>
                  <a:pt x="63" y="127"/>
                </a:lnTo>
                <a:lnTo>
                  <a:pt x="63" y="127"/>
                </a:lnTo>
                <a:lnTo>
                  <a:pt x="76" y="125"/>
                </a:lnTo>
                <a:lnTo>
                  <a:pt x="87" y="121"/>
                </a:lnTo>
                <a:lnTo>
                  <a:pt x="98" y="116"/>
                </a:lnTo>
                <a:lnTo>
                  <a:pt x="107" y="108"/>
                </a:lnTo>
                <a:lnTo>
                  <a:pt x="115" y="98"/>
                </a:lnTo>
                <a:lnTo>
                  <a:pt x="122" y="88"/>
                </a:lnTo>
                <a:lnTo>
                  <a:pt x="125" y="76"/>
                </a:lnTo>
                <a:lnTo>
                  <a:pt x="126" y="64"/>
                </a:lnTo>
                <a:lnTo>
                  <a:pt x="126" y="64"/>
                </a:lnTo>
                <a:lnTo>
                  <a:pt x="125" y="50"/>
                </a:lnTo>
                <a:lnTo>
                  <a:pt x="122" y="38"/>
                </a:lnTo>
                <a:lnTo>
                  <a:pt x="115" y="28"/>
                </a:lnTo>
                <a:lnTo>
                  <a:pt x="107" y="18"/>
                </a:lnTo>
                <a:lnTo>
                  <a:pt x="98" y="12"/>
                </a:lnTo>
                <a:lnTo>
                  <a:pt x="87" y="5"/>
                </a:lnTo>
                <a:lnTo>
                  <a:pt x="76" y="1"/>
                </a:lnTo>
                <a:lnTo>
                  <a:pt x="63" y="0"/>
                </a:lnTo>
                <a:lnTo>
                  <a:pt x="63" y="0"/>
                </a:lnTo>
                <a:lnTo>
                  <a:pt x="51" y="1"/>
                </a:lnTo>
                <a:lnTo>
                  <a:pt x="39" y="5"/>
                </a:lnTo>
                <a:lnTo>
                  <a:pt x="28" y="12"/>
                </a:lnTo>
                <a:lnTo>
                  <a:pt x="19" y="18"/>
                </a:lnTo>
                <a:lnTo>
                  <a:pt x="11" y="28"/>
                </a:lnTo>
                <a:lnTo>
                  <a:pt x="6" y="38"/>
                </a:lnTo>
                <a:lnTo>
                  <a:pt x="2" y="50"/>
                </a:lnTo>
                <a:lnTo>
                  <a:pt x="0" y="64"/>
                </a:lnTo>
                <a:lnTo>
                  <a:pt x="0" y="64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rgbClr val="01AAA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>
              <a:solidFill>
                <a:srgbClr val="01AAAD"/>
              </a:solidFill>
            </a:endParaRPr>
          </a:p>
        </p:txBody>
      </p:sp>
      <p:sp>
        <p:nvSpPr>
          <p:cNvPr id="23" name="Freeform 573">
            <a:extLst>
              <a:ext uri="{FF2B5EF4-FFF2-40B4-BE49-F238E27FC236}">
                <a16:creationId xmlns:a16="http://schemas.microsoft.com/office/drawing/2014/main" id="{84A5AC13-657A-49BE-A924-3436447C6862}"/>
              </a:ext>
            </a:extLst>
          </p:cNvPr>
          <p:cNvSpPr>
            <a:spLocks/>
          </p:cNvSpPr>
          <p:nvPr/>
        </p:nvSpPr>
        <p:spPr bwMode="auto">
          <a:xfrm>
            <a:off x="873046" y="1601841"/>
            <a:ext cx="154841" cy="200702"/>
          </a:xfrm>
          <a:custGeom>
            <a:avLst/>
            <a:gdLst>
              <a:gd name="T0" fmla="*/ 0 w 54"/>
              <a:gd name="T1" fmla="*/ 0 h 70"/>
              <a:gd name="T2" fmla="*/ 0 w 54"/>
              <a:gd name="T3" fmla="*/ 0 h 70"/>
              <a:gd name="T4" fmla="*/ 0 w 54"/>
              <a:gd name="T5" fmla="*/ 0 h 70"/>
              <a:gd name="T6" fmla="*/ 11 w 54"/>
              <a:gd name="T7" fmla="*/ 2 h 70"/>
              <a:gd name="T8" fmla="*/ 20 w 54"/>
              <a:gd name="T9" fmla="*/ 4 h 70"/>
              <a:gd name="T10" fmla="*/ 30 w 54"/>
              <a:gd name="T11" fmla="*/ 10 h 70"/>
              <a:gd name="T12" fmla="*/ 38 w 54"/>
              <a:gd name="T13" fmla="*/ 16 h 70"/>
              <a:gd name="T14" fmla="*/ 44 w 54"/>
              <a:gd name="T15" fmla="*/ 24 h 70"/>
              <a:gd name="T16" fmla="*/ 50 w 54"/>
              <a:gd name="T17" fmla="*/ 32 h 70"/>
              <a:gd name="T18" fmla="*/ 52 w 54"/>
              <a:gd name="T19" fmla="*/ 43 h 70"/>
              <a:gd name="T20" fmla="*/ 54 w 54"/>
              <a:gd name="T21" fmla="*/ 54 h 70"/>
              <a:gd name="T22" fmla="*/ 54 w 54"/>
              <a:gd name="T23" fmla="*/ 7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4" h="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11" y="2"/>
                </a:lnTo>
                <a:lnTo>
                  <a:pt x="20" y="4"/>
                </a:lnTo>
                <a:lnTo>
                  <a:pt x="30" y="10"/>
                </a:lnTo>
                <a:lnTo>
                  <a:pt x="38" y="16"/>
                </a:lnTo>
                <a:lnTo>
                  <a:pt x="44" y="24"/>
                </a:lnTo>
                <a:lnTo>
                  <a:pt x="50" y="32"/>
                </a:lnTo>
                <a:lnTo>
                  <a:pt x="52" y="43"/>
                </a:lnTo>
                <a:lnTo>
                  <a:pt x="54" y="54"/>
                </a:lnTo>
                <a:lnTo>
                  <a:pt x="54" y="70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4" name="Freeform 574">
            <a:extLst>
              <a:ext uri="{FF2B5EF4-FFF2-40B4-BE49-F238E27FC236}">
                <a16:creationId xmlns:a16="http://schemas.microsoft.com/office/drawing/2014/main" id="{5C8FC931-94B2-4D17-9025-138ADCAB76DB}"/>
              </a:ext>
            </a:extLst>
          </p:cNvPr>
          <p:cNvSpPr>
            <a:spLocks/>
          </p:cNvSpPr>
          <p:nvPr/>
        </p:nvSpPr>
        <p:spPr bwMode="auto">
          <a:xfrm>
            <a:off x="614507" y="1208798"/>
            <a:ext cx="197853" cy="852985"/>
          </a:xfrm>
          <a:custGeom>
            <a:avLst/>
            <a:gdLst>
              <a:gd name="T0" fmla="*/ 71 w 71"/>
              <a:gd name="T1" fmla="*/ 0 h 306"/>
              <a:gd name="T2" fmla="*/ 71 w 71"/>
              <a:gd name="T3" fmla="*/ 0 h 306"/>
              <a:gd name="T4" fmla="*/ 71 w 71"/>
              <a:gd name="T5" fmla="*/ 0 h 306"/>
              <a:gd name="T6" fmla="*/ 56 w 71"/>
              <a:gd name="T7" fmla="*/ 2 h 306"/>
              <a:gd name="T8" fmla="*/ 43 w 71"/>
              <a:gd name="T9" fmla="*/ 6 h 306"/>
              <a:gd name="T10" fmla="*/ 31 w 71"/>
              <a:gd name="T11" fmla="*/ 12 h 306"/>
              <a:gd name="T12" fmla="*/ 20 w 71"/>
              <a:gd name="T13" fmla="*/ 20 h 306"/>
              <a:gd name="T14" fmla="*/ 12 w 71"/>
              <a:gd name="T15" fmla="*/ 31 h 306"/>
              <a:gd name="T16" fmla="*/ 6 w 71"/>
              <a:gd name="T17" fmla="*/ 43 h 306"/>
              <a:gd name="T18" fmla="*/ 2 w 71"/>
              <a:gd name="T19" fmla="*/ 58 h 306"/>
              <a:gd name="T20" fmla="*/ 0 w 71"/>
              <a:gd name="T21" fmla="*/ 71 h 306"/>
              <a:gd name="T22" fmla="*/ 0 w 71"/>
              <a:gd name="T23" fmla="*/ 306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" h="306">
                <a:moveTo>
                  <a:pt x="71" y="0"/>
                </a:moveTo>
                <a:lnTo>
                  <a:pt x="71" y="0"/>
                </a:lnTo>
                <a:lnTo>
                  <a:pt x="71" y="0"/>
                </a:lnTo>
                <a:lnTo>
                  <a:pt x="56" y="2"/>
                </a:lnTo>
                <a:lnTo>
                  <a:pt x="43" y="6"/>
                </a:lnTo>
                <a:lnTo>
                  <a:pt x="31" y="12"/>
                </a:lnTo>
                <a:lnTo>
                  <a:pt x="20" y="20"/>
                </a:lnTo>
                <a:lnTo>
                  <a:pt x="12" y="31"/>
                </a:lnTo>
                <a:lnTo>
                  <a:pt x="6" y="43"/>
                </a:lnTo>
                <a:lnTo>
                  <a:pt x="2" y="58"/>
                </a:lnTo>
                <a:lnTo>
                  <a:pt x="0" y="71"/>
                </a:lnTo>
                <a:lnTo>
                  <a:pt x="0" y="306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5" name="Freeform 575">
            <a:extLst>
              <a:ext uri="{FF2B5EF4-FFF2-40B4-BE49-F238E27FC236}">
                <a16:creationId xmlns:a16="http://schemas.microsoft.com/office/drawing/2014/main" id="{6A06ECFA-0DAF-4D8D-A1C9-CD1271B449DB}"/>
              </a:ext>
            </a:extLst>
          </p:cNvPr>
          <p:cNvSpPr>
            <a:spLocks/>
          </p:cNvSpPr>
          <p:nvPr/>
        </p:nvSpPr>
        <p:spPr bwMode="auto">
          <a:xfrm>
            <a:off x="1027887" y="1785820"/>
            <a:ext cx="146238" cy="401404"/>
          </a:xfrm>
          <a:custGeom>
            <a:avLst/>
            <a:gdLst>
              <a:gd name="T0" fmla="*/ 0 w 49"/>
              <a:gd name="T1" fmla="*/ 0 h 142"/>
              <a:gd name="T2" fmla="*/ 0 w 49"/>
              <a:gd name="T3" fmla="*/ 116 h 142"/>
              <a:gd name="T4" fmla="*/ 0 w 49"/>
              <a:gd name="T5" fmla="*/ 116 h 142"/>
              <a:gd name="T6" fmla="*/ 0 w 49"/>
              <a:gd name="T7" fmla="*/ 122 h 142"/>
              <a:gd name="T8" fmla="*/ 1 w 49"/>
              <a:gd name="T9" fmla="*/ 126 h 142"/>
              <a:gd name="T10" fmla="*/ 4 w 49"/>
              <a:gd name="T11" fmla="*/ 130 h 142"/>
              <a:gd name="T12" fmla="*/ 6 w 49"/>
              <a:gd name="T13" fmla="*/ 134 h 142"/>
              <a:gd name="T14" fmla="*/ 10 w 49"/>
              <a:gd name="T15" fmla="*/ 136 h 142"/>
              <a:gd name="T16" fmla="*/ 15 w 49"/>
              <a:gd name="T17" fmla="*/ 139 h 142"/>
              <a:gd name="T18" fmla="*/ 19 w 49"/>
              <a:gd name="T19" fmla="*/ 140 h 142"/>
              <a:gd name="T20" fmla="*/ 24 w 49"/>
              <a:gd name="T21" fmla="*/ 142 h 142"/>
              <a:gd name="T22" fmla="*/ 24 w 49"/>
              <a:gd name="T23" fmla="*/ 142 h 142"/>
              <a:gd name="T24" fmla="*/ 24 w 49"/>
              <a:gd name="T25" fmla="*/ 142 h 142"/>
              <a:gd name="T26" fmla="*/ 29 w 49"/>
              <a:gd name="T27" fmla="*/ 140 h 142"/>
              <a:gd name="T28" fmla="*/ 33 w 49"/>
              <a:gd name="T29" fmla="*/ 139 h 142"/>
              <a:gd name="T30" fmla="*/ 39 w 49"/>
              <a:gd name="T31" fmla="*/ 136 h 142"/>
              <a:gd name="T32" fmla="*/ 41 w 49"/>
              <a:gd name="T33" fmla="*/ 134 h 142"/>
              <a:gd name="T34" fmla="*/ 45 w 49"/>
              <a:gd name="T35" fmla="*/ 130 h 142"/>
              <a:gd name="T36" fmla="*/ 47 w 49"/>
              <a:gd name="T37" fmla="*/ 126 h 142"/>
              <a:gd name="T38" fmla="*/ 48 w 49"/>
              <a:gd name="T39" fmla="*/ 122 h 142"/>
              <a:gd name="T40" fmla="*/ 49 w 49"/>
              <a:gd name="T41" fmla="*/ 116 h 142"/>
              <a:gd name="T42" fmla="*/ 49 w 49"/>
              <a:gd name="T43" fmla="*/ 49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" h="142">
                <a:moveTo>
                  <a:pt x="0" y="0"/>
                </a:moveTo>
                <a:lnTo>
                  <a:pt x="0" y="116"/>
                </a:lnTo>
                <a:lnTo>
                  <a:pt x="0" y="116"/>
                </a:lnTo>
                <a:lnTo>
                  <a:pt x="0" y="122"/>
                </a:lnTo>
                <a:lnTo>
                  <a:pt x="1" y="126"/>
                </a:lnTo>
                <a:lnTo>
                  <a:pt x="4" y="130"/>
                </a:lnTo>
                <a:lnTo>
                  <a:pt x="6" y="134"/>
                </a:lnTo>
                <a:lnTo>
                  <a:pt x="10" y="136"/>
                </a:lnTo>
                <a:lnTo>
                  <a:pt x="15" y="139"/>
                </a:lnTo>
                <a:lnTo>
                  <a:pt x="19" y="140"/>
                </a:lnTo>
                <a:lnTo>
                  <a:pt x="24" y="142"/>
                </a:lnTo>
                <a:lnTo>
                  <a:pt x="24" y="142"/>
                </a:lnTo>
                <a:lnTo>
                  <a:pt x="24" y="142"/>
                </a:lnTo>
                <a:lnTo>
                  <a:pt x="29" y="140"/>
                </a:lnTo>
                <a:lnTo>
                  <a:pt x="33" y="139"/>
                </a:lnTo>
                <a:lnTo>
                  <a:pt x="39" y="136"/>
                </a:lnTo>
                <a:lnTo>
                  <a:pt x="41" y="134"/>
                </a:lnTo>
                <a:lnTo>
                  <a:pt x="45" y="130"/>
                </a:lnTo>
                <a:lnTo>
                  <a:pt x="47" y="126"/>
                </a:lnTo>
                <a:lnTo>
                  <a:pt x="48" y="122"/>
                </a:lnTo>
                <a:lnTo>
                  <a:pt x="49" y="116"/>
                </a:lnTo>
                <a:lnTo>
                  <a:pt x="49" y="49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6" name="Freeform 576">
            <a:extLst>
              <a:ext uri="{FF2B5EF4-FFF2-40B4-BE49-F238E27FC236}">
                <a16:creationId xmlns:a16="http://schemas.microsoft.com/office/drawing/2014/main" id="{F6EB11DC-B326-41A3-96EE-F26EE917FFAF}"/>
              </a:ext>
            </a:extLst>
          </p:cNvPr>
          <p:cNvSpPr>
            <a:spLocks/>
          </p:cNvSpPr>
          <p:nvPr/>
        </p:nvSpPr>
        <p:spPr bwMode="auto">
          <a:xfrm>
            <a:off x="819990" y="1208794"/>
            <a:ext cx="206455" cy="535206"/>
          </a:xfrm>
          <a:custGeom>
            <a:avLst/>
            <a:gdLst>
              <a:gd name="T0" fmla="*/ 0 w 71"/>
              <a:gd name="T1" fmla="*/ 0 h 194"/>
              <a:gd name="T2" fmla="*/ 0 w 71"/>
              <a:gd name="T3" fmla="*/ 0 h 194"/>
              <a:gd name="T4" fmla="*/ 0 w 71"/>
              <a:gd name="T5" fmla="*/ 0 h 194"/>
              <a:gd name="T6" fmla="*/ 13 w 71"/>
              <a:gd name="T7" fmla="*/ 2 h 194"/>
              <a:gd name="T8" fmla="*/ 27 w 71"/>
              <a:gd name="T9" fmla="*/ 6 h 194"/>
              <a:gd name="T10" fmla="*/ 40 w 71"/>
              <a:gd name="T11" fmla="*/ 12 h 194"/>
              <a:gd name="T12" fmla="*/ 49 w 71"/>
              <a:gd name="T13" fmla="*/ 20 h 194"/>
              <a:gd name="T14" fmla="*/ 59 w 71"/>
              <a:gd name="T15" fmla="*/ 31 h 194"/>
              <a:gd name="T16" fmla="*/ 65 w 71"/>
              <a:gd name="T17" fmla="*/ 43 h 194"/>
              <a:gd name="T18" fmla="*/ 69 w 71"/>
              <a:gd name="T19" fmla="*/ 58 h 194"/>
              <a:gd name="T20" fmla="*/ 71 w 71"/>
              <a:gd name="T21" fmla="*/ 71 h 194"/>
              <a:gd name="T22" fmla="*/ 71 w 71"/>
              <a:gd name="T23" fmla="*/ 194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1" h="19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13" y="2"/>
                </a:lnTo>
                <a:lnTo>
                  <a:pt x="27" y="6"/>
                </a:lnTo>
                <a:lnTo>
                  <a:pt x="40" y="12"/>
                </a:lnTo>
                <a:lnTo>
                  <a:pt x="49" y="20"/>
                </a:lnTo>
                <a:lnTo>
                  <a:pt x="59" y="31"/>
                </a:lnTo>
                <a:lnTo>
                  <a:pt x="65" y="43"/>
                </a:lnTo>
                <a:lnTo>
                  <a:pt x="69" y="58"/>
                </a:lnTo>
                <a:lnTo>
                  <a:pt x="71" y="71"/>
                </a:lnTo>
                <a:lnTo>
                  <a:pt x="71" y="194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7" name="Freeform 577">
            <a:extLst>
              <a:ext uri="{FF2B5EF4-FFF2-40B4-BE49-F238E27FC236}">
                <a16:creationId xmlns:a16="http://schemas.microsoft.com/office/drawing/2014/main" id="{B4D659AD-0594-4A29-9DFD-AC031A7DBB79}"/>
              </a:ext>
            </a:extLst>
          </p:cNvPr>
          <p:cNvSpPr>
            <a:spLocks/>
          </p:cNvSpPr>
          <p:nvPr/>
        </p:nvSpPr>
        <p:spPr bwMode="auto">
          <a:xfrm>
            <a:off x="726886" y="1601860"/>
            <a:ext cx="154841" cy="275967"/>
          </a:xfrm>
          <a:custGeom>
            <a:avLst/>
            <a:gdLst>
              <a:gd name="T0" fmla="*/ 54 w 54"/>
              <a:gd name="T1" fmla="*/ 0 h 99"/>
              <a:gd name="T2" fmla="*/ 54 w 54"/>
              <a:gd name="T3" fmla="*/ 0 h 99"/>
              <a:gd name="T4" fmla="*/ 54 w 54"/>
              <a:gd name="T5" fmla="*/ 0 h 99"/>
              <a:gd name="T6" fmla="*/ 43 w 54"/>
              <a:gd name="T7" fmla="*/ 2 h 99"/>
              <a:gd name="T8" fmla="*/ 34 w 54"/>
              <a:gd name="T9" fmla="*/ 4 h 99"/>
              <a:gd name="T10" fmla="*/ 24 w 54"/>
              <a:gd name="T11" fmla="*/ 10 h 99"/>
              <a:gd name="T12" fmla="*/ 16 w 54"/>
              <a:gd name="T13" fmla="*/ 16 h 99"/>
              <a:gd name="T14" fmla="*/ 10 w 54"/>
              <a:gd name="T15" fmla="*/ 24 h 99"/>
              <a:gd name="T16" fmla="*/ 4 w 54"/>
              <a:gd name="T17" fmla="*/ 32 h 99"/>
              <a:gd name="T18" fmla="*/ 1 w 54"/>
              <a:gd name="T19" fmla="*/ 43 h 99"/>
              <a:gd name="T20" fmla="*/ 0 w 54"/>
              <a:gd name="T21" fmla="*/ 54 h 99"/>
              <a:gd name="T22" fmla="*/ 0 w 54"/>
              <a:gd name="T23" fmla="*/ 99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4" h="99">
                <a:moveTo>
                  <a:pt x="54" y="0"/>
                </a:moveTo>
                <a:lnTo>
                  <a:pt x="54" y="0"/>
                </a:lnTo>
                <a:lnTo>
                  <a:pt x="54" y="0"/>
                </a:lnTo>
                <a:lnTo>
                  <a:pt x="43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2"/>
                </a:lnTo>
                <a:lnTo>
                  <a:pt x="1" y="43"/>
                </a:lnTo>
                <a:lnTo>
                  <a:pt x="0" y="54"/>
                </a:lnTo>
                <a:lnTo>
                  <a:pt x="0" y="99"/>
                </a:lnTo>
              </a:path>
            </a:pathLst>
          </a:custGeom>
          <a:noFill/>
          <a:ln w="158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AA8167B-2FDA-44D2-B231-7C6454A27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644" y="2015742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GB" dirty="0">
                <a:solidFill>
                  <a:srgbClr val="01AAAD"/>
                </a:solidFill>
              </a:rPr>
            </a:br>
            <a:br>
              <a:rPr lang="en-GB" dirty="0">
                <a:solidFill>
                  <a:srgbClr val="01AAAD"/>
                </a:solidFill>
              </a:rPr>
            </a:br>
            <a:r>
              <a:rPr lang="en-GB" dirty="0">
                <a:solidFill>
                  <a:srgbClr val="01AAAD"/>
                </a:solidFill>
              </a:rPr>
              <a:t>Task Team kick-off template</a:t>
            </a:r>
            <a:endParaRPr lang="en-US" b="1" dirty="0">
              <a:solidFill>
                <a:srgbClr val="01AAAD"/>
              </a:solidFill>
            </a:endParaRPr>
          </a:p>
        </p:txBody>
      </p:sp>
      <p:sp>
        <p:nvSpPr>
          <p:cNvPr id="29" name="TextBox 7">
            <a:extLst>
              <a:ext uri="{FF2B5EF4-FFF2-40B4-BE49-F238E27FC236}">
                <a16:creationId xmlns:a16="http://schemas.microsoft.com/office/drawing/2014/main" id="{E7BBDD90-364B-4537-9BB1-B09D9F069A15}"/>
              </a:ext>
            </a:extLst>
          </p:cNvPr>
          <p:cNvSpPr txBox="1"/>
          <p:nvPr/>
        </p:nvSpPr>
        <p:spPr>
          <a:xfrm>
            <a:off x="3534765" y="491059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rgbClr val="010F32"/>
                </a:solidFill>
                <a:latin typeface="Montserrat Medium"/>
                <a:cs typeface="Montserrat Medium"/>
              </a:rPr>
              <a:t>presented by</a:t>
            </a:r>
          </a:p>
          <a:p>
            <a:pPr algn="ctr"/>
            <a:endParaRPr lang="en-US" sz="1200" dirty="0">
              <a:solidFill>
                <a:srgbClr val="010F32"/>
              </a:solidFill>
              <a:latin typeface="Montserrat Medium"/>
              <a:cs typeface="Montserrat Medium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DE9687B-C154-4749-AB55-9EF2572D5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730" y="5237700"/>
            <a:ext cx="1733339" cy="111305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609DCC8-C9FC-48F2-BD65-B2FB71A9A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3149" y="4861697"/>
            <a:ext cx="4587249" cy="17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52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E9E0-7169-4EBA-A14F-F993955B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need to agree 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D5E32-8346-4CB9-86D8-5B61C1ECD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GB" dirty="0"/>
              <a:t>What project management tool are we going to use (excel, Asana, etc.)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GB" dirty="0"/>
              <a:t>What shared storage space are we going to use (google docs, MS OneDrive, etc.)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GB" dirty="0"/>
              <a:t>How are we going to communicate (email, slack, </a:t>
            </a:r>
            <a:r>
              <a:rPr lang="en-GB" dirty="0" err="1"/>
              <a:t>whatsapp</a:t>
            </a:r>
            <a:r>
              <a:rPr lang="en-GB" dirty="0"/>
              <a:t>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q"/>
            </a:pPr>
            <a:r>
              <a:rPr lang="en-GB" dirty="0"/>
              <a:t>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AD4DC-1600-4EE1-9CD9-18F3C9894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7C038382-25F8-42FE-9ED6-9402862214A4}"/>
              </a:ext>
            </a:extLst>
          </p:cNvPr>
          <p:cNvSpPr/>
          <p:nvPr/>
        </p:nvSpPr>
        <p:spPr>
          <a:xfrm>
            <a:off x="4654296" y="4014216"/>
            <a:ext cx="2660904" cy="978408"/>
          </a:xfrm>
          <a:prstGeom prst="wedgeRectCallout">
            <a:avLst>
              <a:gd name="adj1" fmla="val -19045"/>
              <a:gd name="adj2" fmla="val -6931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additional items relevant to your organisation that need to be agreed on</a:t>
            </a:r>
          </a:p>
        </p:txBody>
      </p:sp>
    </p:spTree>
    <p:extLst>
      <p:ext uri="{BB962C8B-B14F-4D97-AF65-F5344CB8AC3E}">
        <p14:creationId xmlns:p14="http://schemas.microsoft.com/office/powerpoint/2010/main" val="591733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E795-A88F-4F21-8A9B-E4C191B1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Immediate next steps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6905E-35B6-45C1-AC89-11A3C19AD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CE81BA-AFA0-4E74-B57A-B2061DFA2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98853"/>
              </p:ext>
            </p:extLst>
          </p:nvPr>
        </p:nvGraphicFramePr>
        <p:xfrm>
          <a:off x="839787" y="1700213"/>
          <a:ext cx="10512424" cy="3766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738">
                  <a:extLst>
                    <a:ext uri="{9D8B030D-6E8A-4147-A177-3AD203B41FA5}">
                      <a16:colId xmlns:a16="http://schemas.microsoft.com/office/drawing/2014/main" val="3596289632"/>
                    </a:ext>
                  </a:extLst>
                </a:gridCol>
                <a:gridCol w="5543550">
                  <a:extLst>
                    <a:ext uri="{9D8B030D-6E8A-4147-A177-3AD203B41FA5}">
                      <a16:colId xmlns:a16="http://schemas.microsoft.com/office/drawing/2014/main" val="228653473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019063205"/>
                    </a:ext>
                  </a:extLst>
                </a:gridCol>
                <a:gridCol w="1379536">
                  <a:extLst>
                    <a:ext uri="{9D8B030D-6E8A-4147-A177-3AD203B41FA5}">
                      <a16:colId xmlns:a16="http://schemas.microsoft.com/office/drawing/2014/main" val="776101888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Area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Activties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Who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When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696071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Setting up task team</a:t>
                      </a: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Communicate task team to all staff</a:t>
                      </a: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1</a:t>
                      </a: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815542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solidFill>
                            <a:schemeClr val="tx1"/>
                          </a:solidFill>
                        </a:rPr>
                        <a:t>Schedule meeting rhythm (daily stand-ups, weekly task team review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734610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Flesh out task team project plan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091012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Financial and stress testing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Develop workstream plan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Tomorrow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6428177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Employees and wellbeing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Develop workstream plan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Tomorrow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594636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Customers and sales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Develop workstream plan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Tomorrow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349167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Operation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Develop workstream plan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Tomorrow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397785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Supply chain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Develop workstream plan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Name 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Tomorrow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624128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203879"/>
                  </a:ext>
                </a:extLst>
              </a:tr>
            </a:tbl>
          </a:graphicData>
        </a:graphic>
      </p:graphicFrame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114A5653-E65D-459B-BB44-6CE053282658}"/>
              </a:ext>
            </a:extLst>
          </p:cNvPr>
          <p:cNvSpPr/>
          <p:nvPr/>
        </p:nvSpPr>
        <p:spPr>
          <a:xfrm>
            <a:off x="5367528" y="4919144"/>
            <a:ext cx="3090672" cy="1389582"/>
          </a:xfrm>
          <a:prstGeom prst="wedgeRectCallout">
            <a:avLst>
              <a:gd name="adj1" fmla="val -19045"/>
              <a:gd name="adj2" fmla="val -6931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Leverage the project plan template for additional activities. </a:t>
            </a:r>
          </a:p>
          <a:p>
            <a:pPr algn="ctr"/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workstream should perform a risk analysis of their respective areas asap </a:t>
            </a:r>
          </a:p>
        </p:txBody>
      </p:sp>
    </p:spTree>
    <p:extLst>
      <p:ext uri="{BB962C8B-B14F-4D97-AF65-F5344CB8AC3E}">
        <p14:creationId xmlns:p14="http://schemas.microsoft.com/office/powerpoint/2010/main" val="2830348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CCE4-0F60-4988-AD6B-FBE1C6AE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1AAAD"/>
                </a:solidFill>
              </a:rPr>
              <a:t>End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501591-D1F7-415E-AF7B-2C37FFBA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DE44CC-D4DE-4BCE-931D-7225E490F0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6FA368-C5C9-450F-BC79-96EBD704E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use this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B7546-A6B5-4046-9ECD-0B99712F8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this template to kick off your meeting to establish your task team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All slides and information on the slides has been provided directionally – feel free to change and adjust slides as you see fit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Ensure roles and responsibilities, as well as time allocation is clear to all task team members – they should commit 80-100% of their worktime to the task team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7399C-F2A2-48EF-8820-345A0DE8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3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F1438-CA0C-4E9A-A709-81248EB5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this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BBDB7-3D5C-4A51-8050-9DD8AAD57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Align on the COVID-19 situation and the need to establish a task team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Align on task team mandate, objectives and approach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Agree on roles and resourcing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Agree on immediate next steps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4ADFC-45BA-452F-B760-1AAE750A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F796A-502E-49F0-9C7E-27A199EE4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situation and need for a task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2C147-BE17-4AB8-B51B-DDA090367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global corona pandemic is a once-in-a-lifetime global healthcare crisis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economic consequences of health crisis and slow down of activity will hit SMEs hard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Due to the crisis / lockdown, [we had to close operation] [our revenue has declined by XX% in the last weeks]</a:t>
            </a:r>
          </a:p>
          <a:p>
            <a:endParaRPr lang="en-GB" dirty="0"/>
          </a:p>
          <a:p>
            <a:r>
              <a:rPr lang="en-GB" dirty="0"/>
              <a:t>We need to act fast and decisively if we want to survive as a business </a:t>
            </a:r>
          </a:p>
          <a:p>
            <a:endParaRPr lang="en-GB" dirty="0"/>
          </a:p>
          <a:p>
            <a:r>
              <a:rPr lang="en-GB" dirty="0"/>
              <a:t>Setting up a dedicated task team will help us coordinate our actions and allow us to act quickly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1EB9C-FC2F-4B59-BC6C-4F84D3F00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6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58AAE-8EF7-4F7E-BADC-D483C26C8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mandate and objectives of the task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9CAC-80AD-4A36-9296-66443CF32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6432" y="1753656"/>
            <a:ext cx="7897368" cy="1474176"/>
          </a:xfrm>
        </p:spPr>
        <p:txBody>
          <a:bodyPr>
            <a:normAutofit/>
          </a:bodyPr>
          <a:lstStyle/>
          <a:p>
            <a:pPr marL="285750" lvl="0" indent="-285750"/>
            <a:r>
              <a:rPr lang="en-ZA" sz="2000" dirty="0">
                <a:solidFill>
                  <a:prstClr val="black"/>
                </a:solidFill>
              </a:rPr>
              <a:t>Protect &amp; serve People, Customers &amp; Company through CV-19 crisis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820E6-10DA-4003-A41C-E9673EFF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CA5DD0-E050-48CC-BF1E-0DE2E28FF8F8}"/>
              </a:ext>
            </a:extLst>
          </p:cNvPr>
          <p:cNvSpPr txBox="1"/>
          <p:nvPr/>
        </p:nvSpPr>
        <p:spPr>
          <a:xfrm>
            <a:off x="839788" y="1700213"/>
            <a:ext cx="2616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Mandate: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F24FFE-DB59-4136-8D1A-AD90A89A4F67}"/>
              </a:ext>
            </a:extLst>
          </p:cNvPr>
          <p:cNvSpPr txBox="1">
            <a:spLocks/>
          </p:cNvSpPr>
          <p:nvPr/>
        </p:nvSpPr>
        <p:spPr>
          <a:xfrm>
            <a:off x="3456432" y="3465513"/>
            <a:ext cx="7897368" cy="147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A29E8-435F-4920-8B0E-4B8CFDCE282C}"/>
              </a:ext>
            </a:extLst>
          </p:cNvPr>
          <p:cNvSpPr txBox="1"/>
          <p:nvPr/>
        </p:nvSpPr>
        <p:spPr>
          <a:xfrm>
            <a:off x="839788" y="3465513"/>
            <a:ext cx="2616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Key objectives: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DDC6655-5951-4E32-BE67-C09089F4A408}"/>
              </a:ext>
            </a:extLst>
          </p:cNvPr>
          <p:cNvGrpSpPr/>
          <p:nvPr/>
        </p:nvGrpSpPr>
        <p:grpSpPr>
          <a:xfrm>
            <a:off x="991049" y="2229932"/>
            <a:ext cx="910903" cy="798150"/>
            <a:chOff x="5616576" y="2216150"/>
            <a:chExt cx="925512" cy="776288"/>
          </a:xfrm>
        </p:grpSpPr>
        <p:sp>
          <p:nvSpPr>
            <p:cNvPr id="9" name="Freeform 85">
              <a:extLst>
                <a:ext uri="{FF2B5EF4-FFF2-40B4-BE49-F238E27FC236}">
                  <a16:creationId xmlns:a16="http://schemas.microsoft.com/office/drawing/2014/main" id="{8F49B648-7662-4392-B5D5-AC9D46B98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6313" y="2270125"/>
              <a:ext cx="485775" cy="485775"/>
            </a:xfrm>
            <a:custGeom>
              <a:avLst/>
              <a:gdLst>
                <a:gd name="T0" fmla="*/ 504 w 613"/>
                <a:gd name="T1" fmla="*/ 6 h 613"/>
                <a:gd name="T2" fmla="*/ 41 w 613"/>
                <a:gd name="T3" fmla="*/ 470 h 613"/>
                <a:gd name="T4" fmla="*/ 0 w 613"/>
                <a:gd name="T5" fmla="*/ 613 h 613"/>
                <a:gd name="T6" fmla="*/ 143 w 613"/>
                <a:gd name="T7" fmla="*/ 574 h 613"/>
                <a:gd name="T8" fmla="*/ 607 w 613"/>
                <a:gd name="T9" fmla="*/ 109 h 613"/>
                <a:gd name="T10" fmla="*/ 607 w 613"/>
                <a:gd name="T11" fmla="*/ 109 h 613"/>
                <a:gd name="T12" fmla="*/ 610 w 613"/>
                <a:gd name="T13" fmla="*/ 105 h 613"/>
                <a:gd name="T14" fmla="*/ 611 w 613"/>
                <a:gd name="T15" fmla="*/ 99 h 613"/>
                <a:gd name="T16" fmla="*/ 613 w 613"/>
                <a:gd name="T17" fmla="*/ 95 h 613"/>
                <a:gd name="T18" fmla="*/ 611 w 613"/>
                <a:gd name="T19" fmla="*/ 88 h 613"/>
                <a:gd name="T20" fmla="*/ 610 w 613"/>
                <a:gd name="T21" fmla="*/ 82 h 613"/>
                <a:gd name="T22" fmla="*/ 607 w 613"/>
                <a:gd name="T23" fmla="*/ 76 h 613"/>
                <a:gd name="T24" fmla="*/ 604 w 613"/>
                <a:gd name="T25" fmla="*/ 71 h 613"/>
                <a:gd name="T26" fmla="*/ 598 w 613"/>
                <a:gd name="T27" fmla="*/ 65 h 613"/>
                <a:gd name="T28" fmla="*/ 548 w 613"/>
                <a:gd name="T29" fmla="*/ 13 h 613"/>
                <a:gd name="T30" fmla="*/ 548 w 613"/>
                <a:gd name="T31" fmla="*/ 13 h 613"/>
                <a:gd name="T32" fmla="*/ 542 w 613"/>
                <a:gd name="T33" fmla="*/ 9 h 613"/>
                <a:gd name="T34" fmla="*/ 537 w 613"/>
                <a:gd name="T35" fmla="*/ 4 h 613"/>
                <a:gd name="T36" fmla="*/ 529 w 613"/>
                <a:gd name="T37" fmla="*/ 2 h 613"/>
                <a:gd name="T38" fmla="*/ 524 w 613"/>
                <a:gd name="T39" fmla="*/ 0 h 613"/>
                <a:gd name="T40" fmla="*/ 518 w 613"/>
                <a:gd name="T41" fmla="*/ 0 h 613"/>
                <a:gd name="T42" fmla="*/ 512 w 613"/>
                <a:gd name="T43" fmla="*/ 2 h 613"/>
                <a:gd name="T44" fmla="*/ 508 w 613"/>
                <a:gd name="T45" fmla="*/ 3 h 613"/>
                <a:gd name="T46" fmla="*/ 504 w 613"/>
                <a:gd name="T47" fmla="*/ 6 h 613"/>
                <a:gd name="T48" fmla="*/ 504 w 613"/>
                <a:gd name="T49" fmla="*/ 6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13" h="613">
                  <a:moveTo>
                    <a:pt x="504" y="6"/>
                  </a:moveTo>
                  <a:lnTo>
                    <a:pt x="41" y="470"/>
                  </a:lnTo>
                  <a:lnTo>
                    <a:pt x="0" y="613"/>
                  </a:lnTo>
                  <a:lnTo>
                    <a:pt x="143" y="574"/>
                  </a:lnTo>
                  <a:lnTo>
                    <a:pt x="607" y="109"/>
                  </a:lnTo>
                  <a:lnTo>
                    <a:pt x="607" y="109"/>
                  </a:lnTo>
                  <a:lnTo>
                    <a:pt x="610" y="105"/>
                  </a:lnTo>
                  <a:lnTo>
                    <a:pt x="611" y="99"/>
                  </a:lnTo>
                  <a:lnTo>
                    <a:pt x="613" y="95"/>
                  </a:lnTo>
                  <a:lnTo>
                    <a:pt x="611" y="88"/>
                  </a:lnTo>
                  <a:lnTo>
                    <a:pt x="610" y="82"/>
                  </a:lnTo>
                  <a:lnTo>
                    <a:pt x="607" y="76"/>
                  </a:lnTo>
                  <a:lnTo>
                    <a:pt x="604" y="71"/>
                  </a:lnTo>
                  <a:lnTo>
                    <a:pt x="598" y="65"/>
                  </a:lnTo>
                  <a:lnTo>
                    <a:pt x="548" y="13"/>
                  </a:lnTo>
                  <a:lnTo>
                    <a:pt x="548" y="13"/>
                  </a:lnTo>
                  <a:lnTo>
                    <a:pt x="542" y="9"/>
                  </a:lnTo>
                  <a:lnTo>
                    <a:pt x="537" y="4"/>
                  </a:lnTo>
                  <a:lnTo>
                    <a:pt x="529" y="2"/>
                  </a:lnTo>
                  <a:lnTo>
                    <a:pt x="524" y="0"/>
                  </a:lnTo>
                  <a:lnTo>
                    <a:pt x="518" y="0"/>
                  </a:lnTo>
                  <a:lnTo>
                    <a:pt x="512" y="2"/>
                  </a:lnTo>
                  <a:lnTo>
                    <a:pt x="508" y="3"/>
                  </a:lnTo>
                  <a:lnTo>
                    <a:pt x="504" y="6"/>
                  </a:lnTo>
                  <a:lnTo>
                    <a:pt x="504" y="6"/>
                  </a:lnTo>
                  <a:close/>
                </a:path>
              </a:pathLst>
            </a:custGeom>
            <a:noFill/>
            <a:ln w="19050">
              <a:solidFill>
                <a:srgbClr val="01AA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  <p:sp>
          <p:nvSpPr>
            <p:cNvPr id="10" name="Freeform 86">
              <a:extLst>
                <a:ext uri="{FF2B5EF4-FFF2-40B4-BE49-F238E27FC236}">
                  <a16:creationId xmlns:a16="http://schemas.microsoft.com/office/drawing/2014/main" id="{1134D91A-F9A7-4AAE-93BD-868B1A944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6576" y="2216150"/>
              <a:ext cx="693738" cy="776288"/>
            </a:xfrm>
            <a:custGeom>
              <a:avLst/>
              <a:gdLst>
                <a:gd name="T0" fmla="*/ 875 w 875"/>
                <a:gd name="T1" fmla="*/ 128 h 977"/>
                <a:gd name="T2" fmla="*/ 874 w 875"/>
                <a:gd name="T3" fmla="*/ 115 h 977"/>
                <a:gd name="T4" fmla="*/ 869 w 875"/>
                <a:gd name="T5" fmla="*/ 89 h 977"/>
                <a:gd name="T6" fmla="*/ 859 w 875"/>
                <a:gd name="T7" fmla="*/ 66 h 977"/>
                <a:gd name="T8" fmla="*/ 845 w 875"/>
                <a:gd name="T9" fmla="*/ 46 h 977"/>
                <a:gd name="T10" fmla="*/ 828 w 875"/>
                <a:gd name="T11" fmla="*/ 28 h 977"/>
                <a:gd name="T12" fmla="*/ 807 w 875"/>
                <a:gd name="T13" fmla="*/ 14 h 977"/>
                <a:gd name="T14" fmla="*/ 784 w 875"/>
                <a:gd name="T15" fmla="*/ 5 h 977"/>
                <a:gd name="T16" fmla="*/ 759 w 875"/>
                <a:gd name="T17" fmla="*/ 0 h 977"/>
                <a:gd name="T18" fmla="*/ 129 w 875"/>
                <a:gd name="T19" fmla="*/ 0 h 977"/>
                <a:gd name="T20" fmla="*/ 116 w 875"/>
                <a:gd name="T21" fmla="*/ 0 h 977"/>
                <a:gd name="T22" fmla="*/ 90 w 875"/>
                <a:gd name="T23" fmla="*/ 5 h 977"/>
                <a:gd name="T24" fmla="*/ 67 w 875"/>
                <a:gd name="T25" fmla="*/ 14 h 977"/>
                <a:gd name="T26" fmla="*/ 47 w 875"/>
                <a:gd name="T27" fmla="*/ 28 h 977"/>
                <a:gd name="T28" fmla="*/ 30 w 875"/>
                <a:gd name="T29" fmla="*/ 46 h 977"/>
                <a:gd name="T30" fmla="*/ 15 w 875"/>
                <a:gd name="T31" fmla="*/ 66 h 977"/>
                <a:gd name="T32" fmla="*/ 5 w 875"/>
                <a:gd name="T33" fmla="*/ 89 h 977"/>
                <a:gd name="T34" fmla="*/ 1 w 875"/>
                <a:gd name="T35" fmla="*/ 115 h 977"/>
                <a:gd name="T36" fmla="*/ 0 w 875"/>
                <a:gd name="T37" fmla="*/ 668 h 977"/>
                <a:gd name="T38" fmla="*/ 1 w 875"/>
                <a:gd name="T39" fmla="*/ 681 h 977"/>
                <a:gd name="T40" fmla="*/ 5 w 875"/>
                <a:gd name="T41" fmla="*/ 705 h 977"/>
                <a:gd name="T42" fmla="*/ 15 w 875"/>
                <a:gd name="T43" fmla="*/ 728 h 977"/>
                <a:gd name="T44" fmla="*/ 30 w 875"/>
                <a:gd name="T45" fmla="*/ 750 h 977"/>
                <a:gd name="T46" fmla="*/ 47 w 875"/>
                <a:gd name="T47" fmla="*/ 767 h 977"/>
                <a:gd name="T48" fmla="*/ 67 w 875"/>
                <a:gd name="T49" fmla="*/ 782 h 977"/>
                <a:gd name="T50" fmla="*/ 90 w 875"/>
                <a:gd name="T51" fmla="*/ 790 h 977"/>
                <a:gd name="T52" fmla="*/ 116 w 875"/>
                <a:gd name="T53" fmla="*/ 796 h 977"/>
                <a:gd name="T54" fmla="*/ 205 w 875"/>
                <a:gd name="T55" fmla="*/ 796 h 977"/>
                <a:gd name="T56" fmla="*/ 205 w 875"/>
                <a:gd name="T57" fmla="*/ 951 h 977"/>
                <a:gd name="T58" fmla="*/ 211 w 875"/>
                <a:gd name="T59" fmla="*/ 966 h 977"/>
                <a:gd name="T60" fmla="*/ 224 w 875"/>
                <a:gd name="T61" fmla="*/ 976 h 977"/>
                <a:gd name="T62" fmla="*/ 238 w 875"/>
                <a:gd name="T63" fmla="*/ 976 h 977"/>
                <a:gd name="T64" fmla="*/ 253 w 875"/>
                <a:gd name="T65" fmla="*/ 966 h 977"/>
                <a:gd name="T66" fmla="*/ 746 w 875"/>
                <a:gd name="T67" fmla="*/ 796 h 977"/>
                <a:gd name="T68" fmla="*/ 759 w 875"/>
                <a:gd name="T69" fmla="*/ 796 h 977"/>
                <a:gd name="T70" fmla="*/ 784 w 875"/>
                <a:gd name="T71" fmla="*/ 790 h 977"/>
                <a:gd name="T72" fmla="*/ 807 w 875"/>
                <a:gd name="T73" fmla="*/ 782 h 977"/>
                <a:gd name="T74" fmla="*/ 828 w 875"/>
                <a:gd name="T75" fmla="*/ 767 h 977"/>
                <a:gd name="T76" fmla="*/ 845 w 875"/>
                <a:gd name="T77" fmla="*/ 750 h 977"/>
                <a:gd name="T78" fmla="*/ 859 w 875"/>
                <a:gd name="T79" fmla="*/ 728 h 977"/>
                <a:gd name="T80" fmla="*/ 869 w 875"/>
                <a:gd name="T81" fmla="*/ 705 h 977"/>
                <a:gd name="T82" fmla="*/ 874 w 875"/>
                <a:gd name="T83" fmla="*/ 681 h 977"/>
                <a:gd name="T84" fmla="*/ 875 w 875"/>
                <a:gd name="T85" fmla="*/ 565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75" h="977">
                  <a:moveTo>
                    <a:pt x="875" y="179"/>
                  </a:moveTo>
                  <a:lnTo>
                    <a:pt x="875" y="128"/>
                  </a:lnTo>
                  <a:lnTo>
                    <a:pt x="875" y="128"/>
                  </a:lnTo>
                  <a:lnTo>
                    <a:pt x="874" y="115"/>
                  </a:lnTo>
                  <a:lnTo>
                    <a:pt x="872" y="102"/>
                  </a:lnTo>
                  <a:lnTo>
                    <a:pt x="869" y="89"/>
                  </a:lnTo>
                  <a:lnTo>
                    <a:pt x="865" y="77"/>
                  </a:lnTo>
                  <a:lnTo>
                    <a:pt x="859" y="66"/>
                  </a:lnTo>
                  <a:lnTo>
                    <a:pt x="852" y="56"/>
                  </a:lnTo>
                  <a:lnTo>
                    <a:pt x="845" y="46"/>
                  </a:lnTo>
                  <a:lnTo>
                    <a:pt x="836" y="37"/>
                  </a:lnTo>
                  <a:lnTo>
                    <a:pt x="828" y="28"/>
                  </a:lnTo>
                  <a:lnTo>
                    <a:pt x="817" y="21"/>
                  </a:lnTo>
                  <a:lnTo>
                    <a:pt x="807" y="14"/>
                  </a:lnTo>
                  <a:lnTo>
                    <a:pt x="796" y="10"/>
                  </a:lnTo>
                  <a:lnTo>
                    <a:pt x="784" y="5"/>
                  </a:lnTo>
                  <a:lnTo>
                    <a:pt x="771" y="1"/>
                  </a:lnTo>
                  <a:lnTo>
                    <a:pt x="759" y="0"/>
                  </a:lnTo>
                  <a:lnTo>
                    <a:pt x="746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16" y="0"/>
                  </a:lnTo>
                  <a:lnTo>
                    <a:pt x="103" y="1"/>
                  </a:lnTo>
                  <a:lnTo>
                    <a:pt x="90" y="5"/>
                  </a:lnTo>
                  <a:lnTo>
                    <a:pt x="79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7" y="28"/>
                  </a:lnTo>
                  <a:lnTo>
                    <a:pt x="37" y="37"/>
                  </a:lnTo>
                  <a:lnTo>
                    <a:pt x="30" y="46"/>
                  </a:lnTo>
                  <a:lnTo>
                    <a:pt x="21" y="56"/>
                  </a:lnTo>
                  <a:lnTo>
                    <a:pt x="15" y="66"/>
                  </a:lnTo>
                  <a:lnTo>
                    <a:pt x="10" y="77"/>
                  </a:lnTo>
                  <a:lnTo>
                    <a:pt x="5" y="89"/>
                  </a:lnTo>
                  <a:lnTo>
                    <a:pt x="2" y="102"/>
                  </a:lnTo>
                  <a:lnTo>
                    <a:pt x="1" y="115"/>
                  </a:lnTo>
                  <a:lnTo>
                    <a:pt x="0" y="128"/>
                  </a:lnTo>
                  <a:lnTo>
                    <a:pt x="0" y="668"/>
                  </a:lnTo>
                  <a:lnTo>
                    <a:pt x="0" y="668"/>
                  </a:lnTo>
                  <a:lnTo>
                    <a:pt x="1" y="681"/>
                  </a:lnTo>
                  <a:lnTo>
                    <a:pt x="2" y="694"/>
                  </a:lnTo>
                  <a:lnTo>
                    <a:pt x="5" y="705"/>
                  </a:lnTo>
                  <a:lnTo>
                    <a:pt x="10" y="718"/>
                  </a:lnTo>
                  <a:lnTo>
                    <a:pt x="15" y="728"/>
                  </a:lnTo>
                  <a:lnTo>
                    <a:pt x="21" y="740"/>
                  </a:lnTo>
                  <a:lnTo>
                    <a:pt x="30" y="750"/>
                  </a:lnTo>
                  <a:lnTo>
                    <a:pt x="37" y="759"/>
                  </a:lnTo>
                  <a:lnTo>
                    <a:pt x="47" y="767"/>
                  </a:lnTo>
                  <a:lnTo>
                    <a:pt x="57" y="774"/>
                  </a:lnTo>
                  <a:lnTo>
                    <a:pt x="67" y="782"/>
                  </a:lnTo>
                  <a:lnTo>
                    <a:pt x="79" y="786"/>
                  </a:lnTo>
                  <a:lnTo>
                    <a:pt x="90" y="790"/>
                  </a:lnTo>
                  <a:lnTo>
                    <a:pt x="103" y="795"/>
                  </a:lnTo>
                  <a:lnTo>
                    <a:pt x="116" y="796"/>
                  </a:lnTo>
                  <a:lnTo>
                    <a:pt x="129" y="796"/>
                  </a:lnTo>
                  <a:lnTo>
                    <a:pt x="205" y="796"/>
                  </a:lnTo>
                  <a:lnTo>
                    <a:pt x="205" y="951"/>
                  </a:lnTo>
                  <a:lnTo>
                    <a:pt x="205" y="951"/>
                  </a:lnTo>
                  <a:lnTo>
                    <a:pt x="207" y="960"/>
                  </a:lnTo>
                  <a:lnTo>
                    <a:pt x="211" y="966"/>
                  </a:lnTo>
                  <a:lnTo>
                    <a:pt x="217" y="971"/>
                  </a:lnTo>
                  <a:lnTo>
                    <a:pt x="224" y="976"/>
                  </a:lnTo>
                  <a:lnTo>
                    <a:pt x="231" y="977"/>
                  </a:lnTo>
                  <a:lnTo>
                    <a:pt x="238" y="976"/>
                  </a:lnTo>
                  <a:lnTo>
                    <a:pt x="245" y="973"/>
                  </a:lnTo>
                  <a:lnTo>
                    <a:pt x="253" y="966"/>
                  </a:lnTo>
                  <a:lnTo>
                    <a:pt x="437" y="796"/>
                  </a:lnTo>
                  <a:lnTo>
                    <a:pt x="746" y="796"/>
                  </a:lnTo>
                  <a:lnTo>
                    <a:pt x="746" y="796"/>
                  </a:lnTo>
                  <a:lnTo>
                    <a:pt x="759" y="796"/>
                  </a:lnTo>
                  <a:lnTo>
                    <a:pt x="771" y="795"/>
                  </a:lnTo>
                  <a:lnTo>
                    <a:pt x="784" y="790"/>
                  </a:lnTo>
                  <a:lnTo>
                    <a:pt x="796" y="786"/>
                  </a:lnTo>
                  <a:lnTo>
                    <a:pt x="807" y="782"/>
                  </a:lnTo>
                  <a:lnTo>
                    <a:pt x="817" y="774"/>
                  </a:lnTo>
                  <a:lnTo>
                    <a:pt x="828" y="767"/>
                  </a:lnTo>
                  <a:lnTo>
                    <a:pt x="836" y="759"/>
                  </a:lnTo>
                  <a:lnTo>
                    <a:pt x="845" y="750"/>
                  </a:lnTo>
                  <a:lnTo>
                    <a:pt x="852" y="740"/>
                  </a:lnTo>
                  <a:lnTo>
                    <a:pt x="859" y="728"/>
                  </a:lnTo>
                  <a:lnTo>
                    <a:pt x="865" y="718"/>
                  </a:lnTo>
                  <a:lnTo>
                    <a:pt x="869" y="705"/>
                  </a:lnTo>
                  <a:lnTo>
                    <a:pt x="872" y="694"/>
                  </a:lnTo>
                  <a:lnTo>
                    <a:pt x="874" y="681"/>
                  </a:lnTo>
                  <a:lnTo>
                    <a:pt x="875" y="668"/>
                  </a:lnTo>
                  <a:lnTo>
                    <a:pt x="875" y="565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1" name="Line 57">
              <a:extLst>
                <a:ext uri="{FF2B5EF4-FFF2-40B4-BE49-F238E27FC236}">
                  <a16:creationId xmlns:a16="http://schemas.microsoft.com/office/drawing/2014/main" id="{47AAFB8E-F287-465D-A69A-FEF467CB5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0088" y="2400300"/>
              <a:ext cx="3667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2" name="Line 58">
              <a:extLst>
                <a:ext uri="{FF2B5EF4-FFF2-40B4-BE49-F238E27FC236}">
                  <a16:creationId xmlns:a16="http://schemas.microsoft.com/office/drawing/2014/main" id="{F99C67DB-3055-4DEB-8F5E-D272089C0F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0088" y="2481263"/>
              <a:ext cx="3667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3" name="Line 59">
              <a:extLst>
                <a:ext uri="{FF2B5EF4-FFF2-40B4-BE49-F238E27FC236}">
                  <a16:creationId xmlns:a16="http://schemas.microsoft.com/office/drawing/2014/main" id="{D0B28720-DB66-4685-B41A-FF8D5C5E50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0088" y="2563813"/>
              <a:ext cx="203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FADA634-8DE5-4642-9E26-DDF6282DCF21}"/>
              </a:ext>
            </a:extLst>
          </p:cNvPr>
          <p:cNvGrpSpPr/>
          <p:nvPr/>
        </p:nvGrpSpPr>
        <p:grpSpPr>
          <a:xfrm>
            <a:off x="949554" y="4227803"/>
            <a:ext cx="952398" cy="929984"/>
            <a:chOff x="14154884" y="3255322"/>
            <a:chExt cx="844544" cy="844544"/>
          </a:xfrm>
        </p:grpSpPr>
        <p:sp>
          <p:nvSpPr>
            <p:cNvPr id="15" name="Line 80">
              <a:extLst>
                <a:ext uri="{FF2B5EF4-FFF2-40B4-BE49-F238E27FC236}">
                  <a16:creationId xmlns:a16="http://schemas.microsoft.com/office/drawing/2014/main" id="{37E8D182-E101-4275-9E09-0F1662F077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44274" y="3446116"/>
              <a:ext cx="232881" cy="231478"/>
            </a:xfrm>
            <a:prstGeom prst="line">
              <a:avLst/>
            </a:prstGeom>
            <a:noFill/>
            <a:ln w="19050">
              <a:solidFill>
                <a:srgbClr val="01AAA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6" name="Freeform 81">
              <a:extLst>
                <a:ext uri="{FF2B5EF4-FFF2-40B4-BE49-F238E27FC236}">
                  <a16:creationId xmlns:a16="http://schemas.microsoft.com/office/drawing/2014/main" id="{A4D61E6B-C311-429E-BB36-71C5DE141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54884" y="3255322"/>
              <a:ext cx="189392" cy="190794"/>
            </a:xfrm>
            <a:custGeom>
              <a:avLst/>
              <a:gdLst>
                <a:gd name="T0" fmla="*/ 136 w 407"/>
                <a:gd name="T1" fmla="*/ 135 h 406"/>
                <a:gd name="T2" fmla="*/ 0 w 407"/>
                <a:gd name="T3" fmla="*/ 180 h 406"/>
                <a:gd name="T4" fmla="*/ 227 w 407"/>
                <a:gd name="T5" fmla="*/ 406 h 406"/>
                <a:gd name="T6" fmla="*/ 407 w 407"/>
                <a:gd name="T7" fmla="*/ 406 h 406"/>
                <a:gd name="T8" fmla="*/ 407 w 407"/>
                <a:gd name="T9" fmla="*/ 225 h 406"/>
                <a:gd name="T10" fmla="*/ 181 w 407"/>
                <a:gd name="T11" fmla="*/ 0 h 406"/>
                <a:gd name="T12" fmla="*/ 136 w 407"/>
                <a:gd name="T13" fmla="*/ 13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7" h="406">
                  <a:moveTo>
                    <a:pt x="136" y="135"/>
                  </a:moveTo>
                  <a:lnTo>
                    <a:pt x="0" y="180"/>
                  </a:lnTo>
                  <a:lnTo>
                    <a:pt x="227" y="406"/>
                  </a:lnTo>
                  <a:lnTo>
                    <a:pt x="407" y="406"/>
                  </a:lnTo>
                  <a:lnTo>
                    <a:pt x="407" y="225"/>
                  </a:lnTo>
                  <a:lnTo>
                    <a:pt x="181" y="0"/>
                  </a:lnTo>
                  <a:lnTo>
                    <a:pt x="136" y="135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1AAA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7" name="Freeform 82">
              <a:extLst>
                <a:ext uri="{FF2B5EF4-FFF2-40B4-BE49-F238E27FC236}">
                  <a16:creationId xmlns:a16="http://schemas.microsoft.com/office/drawing/2014/main" id="{0F76932F-DF72-4E2E-9647-6108ED585F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50895" y="3551333"/>
              <a:ext cx="252522" cy="253925"/>
            </a:xfrm>
            <a:custGeom>
              <a:avLst/>
              <a:gdLst>
                <a:gd name="T0" fmla="*/ 180 w 542"/>
                <a:gd name="T1" fmla="*/ 16 h 543"/>
                <a:gd name="T2" fmla="*/ 224 w 542"/>
                <a:gd name="T3" fmla="*/ 5 h 543"/>
                <a:gd name="T4" fmla="*/ 271 w 542"/>
                <a:gd name="T5" fmla="*/ 0 h 543"/>
                <a:gd name="T6" fmla="*/ 285 w 542"/>
                <a:gd name="T7" fmla="*/ 0 h 543"/>
                <a:gd name="T8" fmla="*/ 312 w 542"/>
                <a:gd name="T9" fmla="*/ 4 h 543"/>
                <a:gd name="T10" fmla="*/ 338 w 542"/>
                <a:gd name="T11" fmla="*/ 9 h 543"/>
                <a:gd name="T12" fmla="*/ 363 w 542"/>
                <a:gd name="T13" fmla="*/ 17 h 543"/>
                <a:gd name="T14" fmla="*/ 399 w 542"/>
                <a:gd name="T15" fmla="*/ 33 h 543"/>
                <a:gd name="T16" fmla="*/ 443 w 542"/>
                <a:gd name="T17" fmla="*/ 62 h 543"/>
                <a:gd name="T18" fmla="*/ 480 w 542"/>
                <a:gd name="T19" fmla="*/ 99 h 543"/>
                <a:gd name="T20" fmla="*/ 508 w 542"/>
                <a:gd name="T21" fmla="*/ 142 h 543"/>
                <a:gd name="T22" fmla="*/ 524 w 542"/>
                <a:gd name="T23" fmla="*/ 178 h 543"/>
                <a:gd name="T24" fmla="*/ 533 w 542"/>
                <a:gd name="T25" fmla="*/ 204 h 543"/>
                <a:gd name="T26" fmla="*/ 539 w 542"/>
                <a:gd name="T27" fmla="*/ 230 h 543"/>
                <a:gd name="T28" fmla="*/ 541 w 542"/>
                <a:gd name="T29" fmla="*/ 257 h 543"/>
                <a:gd name="T30" fmla="*/ 542 w 542"/>
                <a:gd name="T31" fmla="*/ 271 h 543"/>
                <a:gd name="T32" fmla="*/ 540 w 542"/>
                <a:gd name="T33" fmla="*/ 299 h 543"/>
                <a:gd name="T34" fmla="*/ 535 w 542"/>
                <a:gd name="T35" fmla="*/ 326 h 543"/>
                <a:gd name="T36" fmla="*/ 529 w 542"/>
                <a:gd name="T37" fmla="*/ 352 h 543"/>
                <a:gd name="T38" fmla="*/ 520 w 542"/>
                <a:gd name="T39" fmla="*/ 377 h 543"/>
                <a:gd name="T40" fmla="*/ 495 w 542"/>
                <a:gd name="T41" fmla="*/ 423 h 543"/>
                <a:gd name="T42" fmla="*/ 462 w 542"/>
                <a:gd name="T43" fmla="*/ 463 h 543"/>
                <a:gd name="T44" fmla="*/ 422 w 542"/>
                <a:gd name="T45" fmla="*/ 496 h 543"/>
                <a:gd name="T46" fmla="*/ 376 w 542"/>
                <a:gd name="T47" fmla="*/ 521 h 543"/>
                <a:gd name="T48" fmla="*/ 351 w 542"/>
                <a:gd name="T49" fmla="*/ 530 h 543"/>
                <a:gd name="T50" fmla="*/ 325 w 542"/>
                <a:gd name="T51" fmla="*/ 537 h 543"/>
                <a:gd name="T52" fmla="*/ 298 w 542"/>
                <a:gd name="T53" fmla="*/ 540 h 543"/>
                <a:gd name="T54" fmla="*/ 271 w 542"/>
                <a:gd name="T55" fmla="*/ 543 h 543"/>
                <a:gd name="T56" fmla="*/ 257 w 542"/>
                <a:gd name="T57" fmla="*/ 541 h 543"/>
                <a:gd name="T58" fmla="*/ 229 w 542"/>
                <a:gd name="T59" fmla="*/ 539 h 543"/>
                <a:gd name="T60" fmla="*/ 203 w 542"/>
                <a:gd name="T61" fmla="*/ 534 h 543"/>
                <a:gd name="T62" fmla="*/ 177 w 542"/>
                <a:gd name="T63" fmla="*/ 525 h 543"/>
                <a:gd name="T64" fmla="*/ 141 w 542"/>
                <a:gd name="T65" fmla="*/ 510 h 543"/>
                <a:gd name="T66" fmla="*/ 98 w 542"/>
                <a:gd name="T67" fmla="*/ 481 h 543"/>
                <a:gd name="T68" fmla="*/ 62 w 542"/>
                <a:gd name="T69" fmla="*/ 444 h 543"/>
                <a:gd name="T70" fmla="*/ 32 w 542"/>
                <a:gd name="T71" fmla="*/ 400 h 543"/>
                <a:gd name="T72" fmla="*/ 16 w 542"/>
                <a:gd name="T73" fmla="*/ 364 h 543"/>
                <a:gd name="T74" fmla="*/ 8 w 542"/>
                <a:gd name="T75" fmla="*/ 339 h 543"/>
                <a:gd name="T76" fmla="*/ 3 w 542"/>
                <a:gd name="T77" fmla="*/ 313 h 543"/>
                <a:gd name="T78" fmla="*/ 0 w 542"/>
                <a:gd name="T79" fmla="*/ 286 h 543"/>
                <a:gd name="T80" fmla="*/ 0 w 542"/>
                <a:gd name="T81" fmla="*/ 271 h 543"/>
                <a:gd name="T82" fmla="*/ 4 w 542"/>
                <a:gd name="T83" fmla="*/ 225 h 543"/>
                <a:gd name="T84" fmla="*/ 15 w 542"/>
                <a:gd name="T85" fmla="*/ 181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42" h="543">
                  <a:moveTo>
                    <a:pt x="180" y="16"/>
                  </a:moveTo>
                  <a:lnTo>
                    <a:pt x="180" y="16"/>
                  </a:lnTo>
                  <a:lnTo>
                    <a:pt x="202" y="9"/>
                  </a:lnTo>
                  <a:lnTo>
                    <a:pt x="224" y="5"/>
                  </a:lnTo>
                  <a:lnTo>
                    <a:pt x="247" y="1"/>
                  </a:lnTo>
                  <a:lnTo>
                    <a:pt x="271" y="0"/>
                  </a:lnTo>
                  <a:lnTo>
                    <a:pt x="271" y="0"/>
                  </a:lnTo>
                  <a:lnTo>
                    <a:pt x="285" y="0"/>
                  </a:lnTo>
                  <a:lnTo>
                    <a:pt x="298" y="1"/>
                  </a:lnTo>
                  <a:lnTo>
                    <a:pt x="312" y="4"/>
                  </a:lnTo>
                  <a:lnTo>
                    <a:pt x="325" y="6"/>
                  </a:lnTo>
                  <a:lnTo>
                    <a:pt x="338" y="9"/>
                  </a:lnTo>
                  <a:lnTo>
                    <a:pt x="351" y="12"/>
                  </a:lnTo>
                  <a:lnTo>
                    <a:pt x="363" y="17"/>
                  </a:lnTo>
                  <a:lnTo>
                    <a:pt x="376" y="22"/>
                  </a:lnTo>
                  <a:lnTo>
                    <a:pt x="399" y="33"/>
                  </a:lnTo>
                  <a:lnTo>
                    <a:pt x="422" y="47"/>
                  </a:lnTo>
                  <a:lnTo>
                    <a:pt x="443" y="62"/>
                  </a:lnTo>
                  <a:lnTo>
                    <a:pt x="462" y="80"/>
                  </a:lnTo>
                  <a:lnTo>
                    <a:pt x="480" y="99"/>
                  </a:lnTo>
                  <a:lnTo>
                    <a:pt x="495" y="120"/>
                  </a:lnTo>
                  <a:lnTo>
                    <a:pt x="508" y="142"/>
                  </a:lnTo>
                  <a:lnTo>
                    <a:pt x="520" y="166"/>
                  </a:lnTo>
                  <a:lnTo>
                    <a:pt x="524" y="178"/>
                  </a:lnTo>
                  <a:lnTo>
                    <a:pt x="529" y="191"/>
                  </a:lnTo>
                  <a:lnTo>
                    <a:pt x="533" y="204"/>
                  </a:lnTo>
                  <a:lnTo>
                    <a:pt x="535" y="217"/>
                  </a:lnTo>
                  <a:lnTo>
                    <a:pt x="539" y="230"/>
                  </a:lnTo>
                  <a:lnTo>
                    <a:pt x="540" y="243"/>
                  </a:lnTo>
                  <a:lnTo>
                    <a:pt x="541" y="257"/>
                  </a:lnTo>
                  <a:lnTo>
                    <a:pt x="542" y="271"/>
                  </a:lnTo>
                  <a:lnTo>
                    <a:pt x="542" y="271"/>
                  </a:lnTo>
                  <a:lnTo>
                    <a:pt x="541" y="286"/>
                  </a:lnTo>
                  <a:lnTo>
                    <a:pt x="540" y="299"/>
                  </a:lnTo>
                  <a:lnTo>
                    <a:pt x="539" y="313"/>
                  </a:lnTo>
                  <a:lnTo>
                    <a:pt x="535" y="326"/>
                  </a:lnTo>
                  <a:lnTo>
                    <a:pt x="533" y="339"/>
                  </a:lnTo>
                  <a:lnTo>
                    <a:pt x="529" y="352"/>
                  </a:lnTo>
                  <a:lnTo>
                    <a:pt x="524" y="364"/>
                  </a:lnTo>
                  <a:lnTo>
                    <a:pt x="520" y="377"/>
                  </a:lnTo>
                  <a:lnTo>
                    <a:pt x="508" y="400"/>
                  </a:lnTo>
                  <a:lnTo>
                    <a:pt x="495" y="423"/>
                  </a:lnTo>
                  <a:lnTo>
                    <a:pt x="480" y="444"/>
                  </a:lnTo>
                  <a:lnTo>
                    <a:pt x="462" y="463"/>
                  </a:lnTo>
                  <a:lnTo>
                    <a:pt x="443" y="481"/>
                  </a:lnTo>
                  <a:lnTo>
                    <a:pt x="422" y="496"/>
                  </a:lnTo>
                  <a:lnTo>
                    <a:pt x="399" y="510"/>
                  </a:lnTo>
                  <a:lnTo>
                    <a:pt x="376" y="521"/>
                  </a:lnTo>
                  <a:lnTo>
                    <a:pt x="363" y="525"/>
                  </a:lnTo>
                  <a:lnTo>
                    <a:pt x="351" y="530"/>
                  </a:lnTo>
                  <a:lnTo>
                    <a:pt x="338" y="534"/>
                  </a:lnTo>
                  <a:lnTo>
                    <a:pt x="325" y="537"/>
                  </a:lnTo>
                  <a:lnTo>
                    <a:pt x="312" y="539"/>
                  </a:lnTo>
                  <a:lnTo>
                    <a:pt x="298" y="540"/>
                  </a:lnTo>
                  <a:lnTo>
                    <a:pt x="285" y="541"/>
                  </a:lnTo>
                  <a:lnTo>
                    <a:pt x="271" y="543"/>
                  </a:lnTo>
                  <a:lnTo>
                    <a:pt x="271" y="543"/>
                  </a:lnTo>
                  <a:lnTo>
                    <a:pt x="257" y="541"/>
                  </a:lnTo>
                  <a:lnTo>
                    <a:pt x="243" y="540"/>
                  </a:lnTo>
                  <a:lnTo>
                    <a:pt x="229" y="539"/>
                  </a:lnTo>
                  <a:lnTo>
                    <a:pt x="216" y="537"/>
                  </a:lnTo>
                  <a:lnTo>
                    <a:pt x="203" y="534"/>
                  </a:lnTo>
                  <a:lnTo>
                    <a:pt x="190" y="530"/>
                  </a:lnTo>
                  <a:lnTo>
                    <a:pt x="177" y="525"/>
                  </a:lnTo>
                  <a:lnTo>
                    <a:pt x="165" y="521"/>
                  </a:lnTo>
                  <a:lnTo>
                    <a:pt x="141" y="510"/>
                  </a:lnTo>
                  <a:lnTo>
                    <a:pt x="120" y="496"/>
                  </a:lnTo>
                  <a:lnTo>
                    <a:pt x="98" y="481"/>
                  </a:lnTo>
                  <a:lnTo>
                    <a:pt x="79" y="463"/>
                  </a:lnTo>
                  <a:lnTo>
                    <a:pt x="62" y="444"/>
                  </a:lnTo>
                  <a:lnTo>
                    <a:pt x="45" y="423"/>
                  </a:lnTo>
                  <a:lnTo>
                    <a:pt x="32" y="400"/>
                  </a:lnTo>
                  <a:lnTo>
                    <a:pt x="22" y="377"/>
                  </a:lnTo>
                  <a:lnTo>
                    <a:pt x="16" y="364"/>
                  </a:lnTo>
                  <a:lnTo>
                    <a:pt x="12" y="352"/>
                  </a:lnTo>
                  <a:lnTo>
                    <a:pt x="8" y="339"/>
                  </a:lnTo>
                  <a:lnTo>
                    <a:pt x="5" y="326"/>
                  </a:lnTo>
                  <a:lnTo>
                    <a:pt x="3" y="313"/>
                  </a:lnTo>
                  <a:lnTo>
                    <a:pt x="1" y="299"/>
                  </a:lnTo>
                  <a:lnTo>
                    <a:pt x="0" y="286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1" y="248"/>
                  </a:lnTo>
                  <a:lnTo>
                    <a:pt x="4" y="225"/>
                  </a:lnTo>
                  <a:lnTo>
                    <a:pt x="8" y="203"/>
                  </a:lnTo>
                  <a:lnTo>
                    <a:pt x="15" y="181"/>
                  </a:lnTo>
                </a:path>
              </a:pathLst>
            </a:custGeom>
            <a:solidFill>
              <a:srgbClr val="FFFFFF"/>
            </a:solidFill>
            <a:ln w="1905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8" name="Freeform 83">
              <a:extLst>
                <a:ext uri="{FF2B5EF4-FFF2-40B4-BE49-F238E27FC236}">
                  <a16:creationId xmlns:a16="http://schemas.microsoft.com/office/drawing/2014/main" id="{B90EAA1A-8C98-4F4F-A374-0D96725C5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02187" y="3404029"/>
              <a:ext cx="549936" cy="548533"/>
            </a:xfrm>
            <a:custGeom>
              <a:avLst/>
              <a:gdLst>
                <a:gd name="T0" fmla="*/ 287 w 1174"/>
                <a:gd name="T1" fmla="*/ 81 h 1173"/>
                <a:gd name="T2" fmla="*/ 342 w 1174"/>
                <a:gd name="T3" fmla="*/ 53 h 1173"/>
                <a:gd name="T4" fmla="*/ 400 w 1174"/>
                <a:gd name="T5" fmla="*/ 30 h 1173"/>
                <a:gd name="T6" fmla="*/ 459 w 1174"/>
                <a:gd name="T7" fmla="*/ 13 h 1173"/>
                <a:gd name="T8" fmla="*/ 522 w 1174"/>
                <a:gd name="T9" fmla="*/ 3 h 1173"/>
                <a:gd name="T10" fmla="*/ 587 w 1174"/>
                <a:gd name="T11" fmla="*/ 0 h 1173"/>
                <a:gd name="T12" fmla="*/ 647 w 1174"/>
                <a:gd name="T13" fmla="*/ 3 h 1173"/>
                <a:gd name="T14" fmla="*/ 733 w 1174"/>
                <a:gd name="T15" fmla="*/ 18 h 1173"/>
                <a:gd name="T16" fmla="*/ 815 w 1174"/>
                <a:gd name="T17" fmla="*/ 45 h 1173"/>
                <a:gd name="T18" fmla="*/ 891 w 1174"/>
                <a:gd name="T19" fmla="*/ 85 h 1173"/>
                <a:gd name="T20" fmla="*/ 960 w 1174"/>
                <a:gd name="T21" fmla="*/ 134 h 1173"/>
                <a:gd name="T22" fmla="*/ 1021 w 1174"/>
                <a:gd name="T23" fmla="*/ 191 h 1173"/>
                <a:gd name="T24" fmla="*/ 1073 w 1174"/>
                <a:gd name="T25" fmla="*/ 258 h 1173"/>
                <a:gd name="T26" fmla="*/ 1116 w 1174"/>
                <a:gd name="T27" fmla="*/ 332 h 1173"/>
                <a:gd name="T28" fmla="*/ 1147 w 1174"/>
                <a:gd name="T29" fmla="*/ 412 h 1173"/>
                <a:gd name="T30" fmla="*/ 1167 w 1174"/>
                <a:gd name="T31" fmla="*/ 497 h 1173"/>
                <a:gd name="T32" fmla="*/ 1174 w 1174"/>
                <a:gd name="T33" fmla="*/ 586 h 1173"/>
                <a:gd name="T34" fmla="*/ 1170 w 1174"/>
                <a:gd name="T35" fmla="*/ 646 h 1173"/>
                <a:gd name="T36" fmla="*/ 1155 w 1174"/>
                <a:gd name="T37" fmla="*/ 733 h 1173"/>
                <a:gd name="T38" fmla="*/ 1127 w 1174"/>
                <a:gd name="T39" fmla="*/ 815 h 1173"/>
                <a:gd name="T40" fmla="*/ 1089 w 1174"/>
                <a:gd name="T41" fmla="*/ 890 h 1173"/>
                <a:gd name="T42" fmla="*/ 1040 w 1174"/>
                <a:gd name="T43" fmla="*/ 960 h 1173"/>
                <a:gd name="T44" fmla="*/ 981 w 1174"/>
                <a:gd name="T45" fmla="*/ 1021 h 1173"/>
                <a:gd name="T46" fmla="*/ 914 w 1174"/>
                <a:gd name="T47" fmla="*/ 1073 h 1173"/>
                <a:gd name="T48" fmla="*/ 840 w 1174"/>
                <a:gd name="T49" fmla="*/ 1116 h 1173"/>
                <a:gd name="T50" fmla="*/ 761 w 1174"/>
                <a:gd name="T51" fmla="*/ 1147 h 1173"/>
                <a:gd name="T52" fmla="*/ 676 w 1174"/>
                <a:gd name="T53" fmla="*/ 1167 h 1173"/>
                <a:gd name="T54" fmla="*/ 587 w 1174"/>
                <a:gd name="T55" fmla="*/ 1173 h 1173"/>
                <a:gd name="T56" fmla="*/ 527 w 1174"/>
                <a:gd name="T57" fmla="*/ 1170 h 1173"/>
                <a:gd name="T58" fmla="*/ 440 w 1174"/>
                <a:gd name="T59" fmla="*/ 1155 h 1173"/>
                <a:gd name="T60" fmla="*/ 358 w 1174"/>
                <a:gd name="T61" fmla="*/ 1126 h 1173"/>
                <a:gd name="T62" fmla="*/ 282 w 1174"/>
                <a:gd name="T63" fmla="*/ 1088 h 1173"/>
                <a:gd name="T64" fmla="*/ 213 w 1174"/>
                <a:gd name="T65" fmla="*/ 1039 h 1173"/>
                <a:gd name="T66" fmla="*/ 152 w 1174"/>
                <a:gd name="T67" fmla="*/ 981 h 1173"/>
                <a:gd name="T68" fmla="*/ 100 w 1174"/>
                <a:gd name="T69" fmla="*/ 914 h 1173"/>
                <a:gd name="T70" fmla="*/ 58 w 1174"/>
                <a:gd name="T71" fmla="*/ 840 h 1173"/>
                <a:gd name="T72" fmla="*/ 26 w 1174"/>
                <a:gd name="T73" fmla="*/ 761 h 1173"/>
                <a:gd name="T74" fmla="*/ 7 w 1174"/>
                <a:gd name="T75" fmla="*/ 676 h 1173"/>
                <a:gd name="T76" fmla="*/ 0 w 1174"/>
                <a:gd name="T77" fmla="*/ 586 h 1173"/>
                <a:gd name="T78" fmla="*/ 1 w 1174"/>
                <a:gd name="T79" fmla="*/ 543 h 1173"/>
                <a:gd name="T80" fmla="*/ 10 w 1174"/>
                <a:gd name="T81" fmla="*/ 480 h 1173"/>
                <a:gd name="T82" fmla="*/ 24 w 1174"/>
                <a:gd name="T83" fmla="*/ 419 h 1173"/>
                <a:gd name="T84" fmla="*/ 45 w 1174"/>
                <a:gd name="T85" fmla="*/ 360 h 1173"/>
                <a:gd name="T86" fmla="*/ 71 w 1174"/>
                <a:gd name="T87" fmla="*/ 306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74" h="1173">
                  <a:moveTo>
                    <a:pt x="271" y="92"/>
                  </a:moveTo>
                  <a:lnTo>
                    <a:pt x="271" y="92"/>
                  </a:lnTo>
                  <a:lnTo>
                    <a:pt x="287" y="81"/>
                  </a:lnTo>
                  <a:lnTo>
                    <a:pt x="306" y="70"/>
                  </a:lnTo>
                  <a:lnTo>
                    <a:pt x="323" y="62"/>
                  </a:lnTo>
                  <a:lnTo>
                    <a:pt x="342" y="53"/>
                  </a:lnTo>
                  <a:lnTo>
                    <a:pt x="360" y="44"/>
                  </a:lnTo>
                  <a:lnTo>
                    <a:pt x="380" y="37"/>
                  </a:lnTo>
                  <a:lnTo>
                    <a:pt x="400" y="30"/>
                  </a:lnTo>
                  <a:lnTo>
                    <a:pt x="419" y="24"/>
                  </a:lnTo>
                  <a:lnTo>
                    <a:pt x="439" y="18"/>
                  </a:lnTo>
                  <a:lnTo>
                    <a:pt x="459" y="13"/>
                  </a:lnTo>
                  <a:lnTo>
                    <a:pt x="480" y="9"/>
                  </a:lnTo>
                  <a:lnTo>
                    <a:pt x="501" y="5"/>
                  </a:lnTo>
                  <a:lnTo>
                    <a:pt x="522" y="3"/>
                  </a:lnTo>
                  <a:lnTo>
                    <a:pt x="543" y="1"/>
                  </a:lnTo>
                  <a:lnTo>
                    <a:pt x="565" y="0"/>
                  </a:lnTo>
                  <a:lnTo>
                    <a:pt x="587" y="0"/>
                  </a:lnTo>
                  <a:lnTo>
                    <a:pt x="587" y="0"/>
                  </a:lnTo>
                  <a:lnTo>
                    <a:pt x="616" y="0"/>
                  </a:lnTo>
                  <a:lnTo>
                    <a:pt x="647" y="3"/>
                  </a:lnTo>
                  <a:lnTo>
                    <a:pt x="676" y="6"/>
                  </a:lnTo>
                  <a:lnTo>
                    <a:pt x="704" y="12"/>
                  </a:lnTo>
                  <a:lnTo>
                    <a:pt x="733" y="18"/>
                  </a:lnTo>
                  <a:lnTo>
                    <a:pt x="761" y="26"/>
                  </a:lnTo>
                  <a:lnTo>
                    <a:pt x="788" y="35"/>
                  </a:lnTo>
                  <a:lnTo>
                    <a:pt x="815" y="45"/>
                  </a:lnTo>
                  <a:lnTo>
                    <a:pt x="840" y="57"/>
                  </a:lnTo>
                  <a:lnTo>
                    <a:pt x="867" y="70"/>
                  </a:lnTo>
                  <a:lnTo>
                    <a:pt x="891" y="85"/>
                  </a:lnTo>
                  <a:lnTo>
                    <a:pt x="914" y="100"/>
                  </a:lnTo>
                  <a:lnTo>
                    <a:pt x="937" y="116"/>
                  </a:lnTo>
                  <a:lnTo>
                    <a:pt x="960" y="134"/>
                  </a:lnTo>
                  <a:lnTo>
                    <a:pt x="981" y="152"/>
                  </a:lnTo>
                  <a:lnTo>
                    <a:pt x="1002" y="172"/>
                  </a:lnTo>
                  <a:lnTo>
                    <a:pt x="1021" y="191"/>
                  </a:lnTo>
                  <a:lnTo>
                    <a:pt x="1040" y="213"/>
                  </a:lnTo>
                  <a:lnTo>
                    <a:pt x="1057" y="235"/>
                  </a:lnTo>
                  <a:lnTo>
                    <a:pt x="1073" y="258"/>
                  </a:lnTo>
                  <a:lnTo>
                    <a:pt x="1089" y="282"/>
                  </a:lnTo>
                  <a:lnTo>
                    <a:pt x="1103" y="307"/>
                  </a:lnTo>
                  <a:lnTo>
                    <a:pt x="1116" y="332"/>
                  </a:lnTo>
                  <a:lnTo>
                    <a:pt x="1127" y="358"/>
                  </a:lnTo>
                  <a:lnTo>
                    <a:pt x="1138" y="384"/>
                  </a:lnTo>
                  <a:lnTo>
                    <a:pt x="1147" y="412"/>
                  </a:lnTo>
                  <a:lnTo>
                    <a:pt x="1155" y="440"/>
                  </a:lnTo>
                  <a:lnTo>
                    <a:pt x="1162" y="468"/>
                  </a:lnTo>
                  <a:lnTo>
                    <a:pt x="1167" y="497"/>
                  </a:lnTo>
                  <a:lnTo>
                    <a:pt x="1170" y="527"/>
                  </a:lnTo>
                  <a:lnTo>
                    <a:pt x="1172" y="556"/>
                  </a:lnTo>
                  <a:lnTo>
                    <a:pt x="1174" y="586"/>
                  </a:lnTo>
                  <a:lnTo>
                    <a:pt x="1174" y="586"/>
                  </a:lnTo>
                  <a:lnTo>
                    <a:pt x="1172" y="617"/>
                  </a:lnTo>
                  <a:lnTo>
                    <a:pt x="1170" y="646"/>
                  </a:lnTo>
                  <a:lnTo>
                    <a:pt x="1167" y="676"/>
                  </a:lnTo>
                  <a:lnTo>
                    <a:pt x="1162" y="704"/>
                  </a:lnTo>
                  <a:lnTo>
                    <a:pt x="1155" y="733"/>
                  </a:lnTo>
                  <a:lnTo>
                    <a:pt x="1147" y="761"/>
                  </a:lnTo>
                  <a:lnTo>
                    <a:pt x="1138" y="788"/>
                  </a:lnTo>
                  <a:lnTo>
                    <a:pt x="1127" y="815"/>
                  </a:lnTo>
                  <a:lnTo>
                    <a:pt x="1116" y="840"/>
                  </a:lnTo>
                  <a:lnTo>
                    <a:pt x="1103" y="866"/>
                  </a:lnTo>
                  <a:lnTo>
                    <a:pt x="1089" y="890"/>
                  </a:lnTo>
                  <a:lnTo>
                    <a:pt x="1073" y="914"/>
                  </a:lnTo>
                  <a:lnTo>
                    <a:pt x="1057" y="937"/>
                  </a:lnTo>
                  <a:lnTo>
                    <a:pt x="1040" y="960"/>
                  </a:lnTo>
                  <a:lnTo>
                    <a:pt x="1021" y="981"/>
                  </a:lnTo>
                  <a:lnTo>
                    <a:pt x="1002" y="1001"/>
                  </a:lnTo>
                  <a:lnTo>
                    <a:pt x="981" y="1021"/>
                  </a:lnTo>
                  <a:lnTo>
                    <a:pt x="960" y="1039"/>
                  </a:lnTo>
                  <a:lnTo>
                    <a:pt x="937" y="1057"/>
                  </a:lnTo>
                  <a:lnTo>
                    <a:pt x="914" y="1073"/>
                  </a:lnTo>
                  <a:lnTo>
                    <a:pt x="891" y="1088"/>
                  </a:lnTo>
                  <a:lnTo>
                    <a:pt x="867" y="1103"/>
                  </a:lnTo>
                  <a:lnTo>
                    <a:pt x="840" y="1116"/>
                  </a:lnTo>
                  <a:lnTo>
                    <a:pt x="815" y="1126"/>
                  </a:lnTo>
                  <a:lnTo>
                    <a:pt x="788" y="1137"/>
                  </a:lnTo>
                  <a:lnTo>
                    <a:pt x="761" y="1147"/>
                  </a:lnTo>
                  <a:lnTo>
                    <a:pt x="733" y="1155"/>
                  </a:lnTo>
                  <a:lnTo>
                    <a:pt x="704" y="1161"/>
                  </a:lnTo>
                  <a:lnTo>
                    <a:pt x="676" y="1167"/>
                  </a:lnTo>
                  <a:lnTo>
                    <a:pt x="647" y="1170"/>
                  </a:lnTo>
                  <a:lnTo>
                    <a:pt x="616" y="1172"/>
                  </a:lnTo>
                  <a:lnTo>
                    <a:pt x="587" y="1173"/>
                  </a:lnTo>
                  <a:lnTo>
                    <a:pt x="587" y="1173"/>
                  </a:lnTo>
                  <a:lnTo>
                    <a:pt x="556" y="1172"/>
                  </a:lnTo>
                  <a:lnTo>
                    <a:pt x="527" y="1170"/>
                  </a:lnTo>
                  <a:lnTo>
                    <a:pt x="498" y="1167"/>
                  </a:lnTo>
                  <a:lnTo>
                    <a:pt x="468" y="1161"/>
                  </a:lnTo>
                  <a:lnTo>
                    <a:pt x="440" y="1155"/>
                  </a:lnTo>
                  <a:lnTo>
                    <a:pt x="412" y="1147"/>
                  </a:lnTo>
                  <a:lnTo>
                    <a:pt x="384" y="1137"/>
                  </a:lnTo>
                  <a:lnTo>
                    <a:pt x="358" y="1126"/>
                  </a:lnTo>
                  <a:lnTo>
                    <a:pt x="332" y="1116"/>
                  </a:lnTo>
                  <a:lnTo>
                    <a:pt x="307" y="1103"/>
                  </a:lnTo>
                  <a:lnTo>
                    <a:pt x="282" y="1088"/>
                  </a:lnTo>
                  <a:lnTo>
                    <a:pt x="258" y="1073"/>
                  </a:lnTo>
                  <a:lnTo>
                    <a:pt x="235" y="1057"/>
                  </a:lnTo>
                  <a:lnTo>
                    <a:pt x="213" y="1039"/>
                  </a:lnTo>
                  <a:lnTo>
                    <a:pt x="192" y="1021"/>
                  </a:lnTo>
                  <a:lnTo>
                    <a:pt x="172" y="1001"/>
                  </a:lnTo>
                  <a:lnTo>
                    <a:pt x="152" y="981"/>
                  </a:lnTo>
                  <a:lnTo>
                    <a:pt x="134" y="960"/>
                  </a:lnTo>
                  <a:lnTo>
                    <a:pt x="117" y="937"/>
                  </a:lnTo>
                  <a:lnTo>
                    <a:pt x="100" y="914"/>
                  </a:lnTo>
                  <a:lnTo>
                    <a:pt x="85" y="890"/>
                  </a:lnTo>
                  <a:lnTo>
                    <a:pt x="71" y="866"/>
                  </a:lnTo>
                  <a:lnTo>
                    <a:pt x="58" y="840"/>
                  </a:lnTo>
                  <a:lnTo>
                    <a:pt x="46" y="815"/>
                  </a:lnTo>
                  <a:lnTo>
                    <a:pt x="35" y="788"/>
                  </a:lnTo>
                  <a:lnTo>
                    <a:pt x="26" y="761"/>
                  </a:lnTo>
                  <a:lnTo>
                    <a:pt x="19" y="733"/>
                  </a:lnTo>
                  <a:lnTo>
                    <a:pt x="12" y="704"/>
                  </a:lnTo>
                  <a:lnTo>
                    <a:pt x="7" y="676"/>
                  </a:lnTo>
                  <a:lnTo>
                    <a:pt x="3" y="646"/>
                  </a:lnTo>
                  <a:lnTo>
                    <a:pt x="0" y="617"/>
                  </a:lnTo>
                  <a:lnTo>
                    <a:pt x="0" y="586"/>
                  </a:lnTo>
                  <a:lnTo>
                    <a:pt x="0" y="586"/>
                  </a:lnTo>
                  <a:lnTo>
                    <a:pt x="0" y="565"/>
                  </a:lnTo>
                  <a:lnTo>
                    <a:pt x="1" y="543"/>
                  </a:lnTo>
                  <a:lnTo>
                    <a:pt x="3" y="522"/>
                  </a:lnTo>
                  <a:lnTo>
                    <a:pt x="6" y="500"/>
                  </a:lnTo>
                  <a:lnTo>
                    <a:pt x="10" y="480"/>
                  </a:lnTo>
                  <a:lnTo>
                    <a:pt x="13" y="459"/>
                  </a:lnTo>
                  <a:lnTo>
                    <a:pt x="19" y="438"/>
                  </a:lnTo>
                  <a:lnTo>
                    <a:pt x="24" y="419"/>
                  </a:lnTo>
                  <a:lnTo>
                    <a:pt x="31" y="399"/>
                  </a:lnTo>
                  <a:lnTo>
                    <a:pt x="37" y="380"/>
                  </a:lnTo>
                  <a:lnTo>
                    <a:pt x="45" y="360"/>
                  </a:lnTo>
                  <a:lnTo>
                    <a:pt x="53" y="342"/>
                  </a:lnTo>
                  <a:lnTo>
                    <a:pt x="62" y="323"/>
                  </a:lnTo>
                  <a:lnTo>
                    <a:pt x="71" y="306"/>
                  </a:lnTo>
                  <a:lnTo>
                    <a:pt x="82" y="287"/>
                  </a:lnTo>
                  <a:lnTo>
                    <a:pt x="92" y="271"/>
                  </a:lnTo>
                </a:path>
              </a:pathLst>
            </a:custGeom>
            <a:noFill/>
            <a:ln w="1905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/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034B0962-587A-4A8E-9AA7-A7F30F4C1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54884" y="3255322"/>
              <a:ext cx="844544" cy="844544"/>
            </a:xfrm>
            <a:custGeom>
              <a:avLst/>
              <a:gdLst>
                <a:gd name="T0" fmla="*/ 498 w 1806"/>
                <a:gd name="T1" fmla="*/ 96 h 1805"/>
                <a:gd name="T2" fmla="*/ 573 w 1806"/>
                <a:gd name="T3" fmla="*/ 62 h 1805"/>
                <a:gd name="T4" fmla="*/ 651 w 1806"/>
                <a:gd name="T5" fmla="*/ 35 h 1805"/>
                <a:gd name="T6" fmla="*/ 733 w 1806"/>
                <a:gd name="T7" fmla="*/ 15 h 1805"/>
                <a:gd name="T8" fmla="*/ 817 w 1806"/>
                <a:gd name="T9" fmla="*/ 3 h 1805"/>
                <a:gd name="T10" fmla="*/ 904 w 1806"/>
                <a:gd name="T11" fmla="*/ 0 h 1805"/>
                <a:gd name="T12" fmla="*/ 996 w 1806"/>
                <a:gd name="T13" fmla="*/ 4 h 1805"/>
                <a:gd name="T14" fmla="*/ 1129 w 1806"/>
                <a:gd name="T15" fmla="*/ 28 h 1805"/>
                <a:gd name="T16" fmla="*/ 1255 w 1806"/>
                <a:gd name="T17" fmla="*/ 71 h 1805"/>
                <a:gd name="T18" fmla="*/ 1372 w 1806"/>
                <a:gd name="T19" fmla="*/ 131 h 1805"/>
                <a:gd name="T20" fmla="*/ 1477 w 1806"/>
                <a:gd name="T21" fmla="*/ 206 h 1805"/>
                <a:gd name="T22" fmla="*/ 1572 w 1806"/>
                <a:gd name="T23" fmla="*/ 295 h 1805"/>
                <a:gd name="T24" fmla="*/ 1652 w 1806"/>
                <a:gd name="T25" fmla="*/ 397 h 1805"/>
                <a:gd name="T26" fmla="*/ 1717 w 1806"/>
                <a:gd name="T27" fmla="*/ 511 h 1805"/>
                <a:gd name="T28" fmla="*/ 1766 w 1806"/>
                <a:gd name="T29" fmla="*/ 634 h 1805"/>
                <a:gd name="T30" fmla="*/ 1795 w 1806"/>
                <a:gd name="T31" fmla="*/ 765 h 1805"/>
                <a:gd name="T32" fmla="*/ 1806 w 1806"/>
                <a:gd name="T33" fmla="*/ 902 h 1805"/>
                <a:gd name="T34" fmla="*/ 1802 w 1806"/>
                <a:gd name="T35" fmla="*/ 995 h 1805"/>
                <a:gd name="T36" fmla="*/ 1778 w 1806"/>
                <a:gd name="T37" fmla="*/ 1128 h 1805"/>
                <a:gd name="T38" fmla="*/ 1735 w 1806"/>
                <a:gd name="T39" fmla="*/ 1254 h 1805"/>
                <a:gd name="T40" fmla="*/ 1676 w 1806"/>
                <a:gd name="T41" fmla="*/ 1371 h 1805"/>
                <a:gd name="T42" fmla="*/ 1600 w 1806"/>
                <a:gd name="T43" fmla="*/ 1476 h 1805"/>
                <a:gd name="T44" fmla="*/ 1510 w 1806"/>
                <a:gd name="T45" fmla="*/ 1571 h 1805"/>
                <a:gd name="T46" fmla="*/ 1408 w 1806"/>
                <a:gd name="T47" fmla="*/ 1650 h 1805"/>
                <a:gd name="T48" fmla="*/ 1295 w 1806"/>
                <a:gd name="T49" fmla="*/ 1716 h 1805"/>
                <a:gd name="T50" fmla="*/ 1172 w 1806"/>
                <a:gd name="T51" fmla="*/ 1765 h 1805"/>
                <a:gd name="T52" fmla="*/ 1041 w 1806"/>
                <a:gd name="T53" fmla="*/ 1795 h 1805"/>
                <a:gd name="T54" fmla="*/ 904 w 1806"/>
                <a:gd name="T55" fmla="*/ 1805 h 1805"/>
                <a:gd name="T56" fmla="*/ 811 w 1806"/>
                <a:gd name="T57" fmla="*/ 1801 h 1805"/>
                <a:gd name="T58" fmla="*/ 677 w 1806"/>
                <a:gd name="T59" fmla="*/ 1777 h 1805"/>
                <a:gd name="T60" fmla="*/ 552 w 1806"/>
                <a:gd name="T61" fmla="*/ 1734 h 1805"/>
                <a:gd name="T62" fmla="*/ 436 w 1806"/>
                <a:gd name="T63" fmla="*/ 1674 h 1805"/>
                <a:gd name="T64" fmla="*/ 329 w 1806"/>
                <a:gd name="T65" fmla="*/ 1599 h 1805"/>
                <a:gd name="T66" fmla="*/ 235 w 1806"/>
                <a:gd name="T67" fmla="*/ 1509 h 1805"/>
                <a:gd name="T68" fmla="*/ 155 w 1806"/>
                <a:gd name="T69" fmla="*/ 1407 h 1805"/>
                <a:gd name="T70" fmla="*/ 90 w 1806"/>
                <a:gd name="T71" fmla="*/ 1293 h 1805"/>
                <a:gd name="T72" fmla="*/ 42 w 1806"/>
                <a:gd name="T73" fmla="*/ 1170 h 1805"/>
                <a:gd name="T74" fmla="*/ 11 w 1806"/>
                <a:gd name="T75" fmla="*/ 1040 h 1805"/>
                <a:gd name="T76" fmla="*/ 0 w 1806"/>
                <a:gd name="T77" fmla="*/ 902 h 1805"/>
                <a:gd name="T78" fmla="*/ 3 w 1806"/>
                <a:gd name="T79" fmla="*/ 845 h 1805"/>
                <a:gd name="T80" fmla="*/ 12 w 1806"/>
                <a:gd name="T81" fmla="*/ 760 h 1805"/>
                <a:gd name="T82" fmla="*/ 30 w 1806"/>
                <a:gd name="T83" fmla="*/ 677 h 1805"/>
                <a:gd name="T84" fmla="*/ 54 w 1806"/>
                <a:gd name="T85" fmla="*/ 598 h 1805"/>
                <a:gd name="T86" fmla="*/ 85 w 1806"/>
                <a:gd name="T87" fmla="*/ 521 h 1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6" h="1805">
                  <a:moveTo>
                    <a:pt x="474" y="108"/>
                  </a:moveTo>
                  <a:lnTo>
                    <a:pt x="474" y="108"/>
                  </a:lnTo>
                  <a:lnTo>
                    <a:pt x="498" y="96"/>
                  </a:lnTo>
                  <a:lnTo>
                    <a:pt x="523" y="84"/>
                  </a:lnTo>
                  <a:lnTo>
                    <a:pt x="548" y="73"/>
                  </a:lnTo>
                  <a:lnTo>
                    <a:pt x="573" y="62"/>
                  </a:lnTo>
                  <a:lnTo>
                    <a:pt x="599" y="52"/>
                  </a:lnTo>
                  <a:lnTo>
                    <a:pt x="625" y="43"/>
                  </a:lnTo>
                  <a:lnTo>
                    <a:pt x="651" y="35"/>
                  </a:lnTo>
                  <a:lnTo>
                    <a:pt x="678" y="28"/>
                  </a:lnTo>
                  <a:lnTo>
                    <a:pt x="706" y="22"/>
                  </a:lnTo>
                  <a:lnTo>
                    <a:pt x="733" y="15"/>
                  </a:lnTo>
                  <a:lnTo>
                    <a:pt x="760" y="11"/>
                  </a:lnTo>
                  <a:lnTo>
                    <a:pt x="788" y="6"/>
                  </a:lnTo>
                  <a:lnTo>
                    <a:pt x="817" y="3"/>
                  </a:lnTo>
                  <a:lnTo>
                    <a:pt x="846" y="1"/>
                  </a:lnTo>
                  <a:lnTo>
                    <a:pt x="874" y="0"/>
                  </a:lnTo>
                  <a:lnTo>
                    <a:pt x="904" y="0"/>
                  </a:lnTo>
                  <a:lnTo>
                    <a:pt x="904" y="0"/>
                  </a:lnTo>
                  <a:lnTo>
                    <a:pt x="950" y="1"/>
                  </a:lnTo>
                  <a:lnTo>
                    <a:pt x="996" y="4"/>
                  </a:lnTo>
                  <a:lnTo>
                    <a:pt x="1041" y="10"/>
                  </a:lnTo>
                  <a:lnTo>
                    <a:pt x="1086" y="17"/>
                  </a:lnTo>
                  <a:lnTo>
                    <a:pt x="1129" y="28"/>
                  </a:lnTo>
                  <a:lnTo>
                    <a:pt x="1172" y="40"/>
                  </a:lnTo>
                  <a:lnTo>
                    <a:pt x="1214" y="54"/>
                  </a:lnTo>
                  <a:lnTo>
                    <a:pt x="1255" y="71"/>
                  </a:lnTo>
                  <a:lnTo>
                    <a:pt x="1295" y="88"/>
                  </a:lnTo>
                  <a:lnTo>
                    <a:pt x="1334" y="109"/>
                  </a:lnTo>
                  <a:lnTo>
                    <a:pt x="1372" y="131"/>
                  </a:lnTo>
                  <a:lnTo>
                    <a:pt x="1408" y="153"/>
                  </a:lnTo>
                  <a:lnTo>
                    <a:pt x="1444" y="178"/>
                  </a:lnTo>
                  <a:lnTo>
                    <a:pt x="1477" y="206"/>
                  </a:lnTo>
                  <a:lnTo>
                    <a:pt x="1510" y="234"/>
                  </a:lnTo>
                  <a:lnTo>
                    <a:pt x="1542" y="263"/>
                  </a:lnTo>
                  <a:lnTo>
                    <a:pt x="1572" y="295"/>
                  </a:lnTo>
                  <a:lnTo>
                    <a:pt x="1600" y="328"/>
                  </a:lnTo>
                  <a:lnTo>
                    <a:pt x="1627" y="362"/>
                  </a:lnTo>
                  <a:lnTo>
                    <a:pt x="1652" y="397"/>
                  </a:lnTo>
                  <a:lnTo>
                    <a:pt x="1676" y="434"/>
                  </a:lnTo>
                  <a:lnTo>
                    <a:pt x="1697" y="472"/>
                  </a:lnTo>
                  <a:lnTo>
                    <a:pt x="1717" y="511"/>
                  </a:lnTo>
                  <a:lnTo>
                    <a:pt x="1735" y="551"/>
                  </a:lnTo>
                  <a:lnTo>
                    <a:pt x="1752" y="592"/>
                  </a:lnTo>
                  <a:lnTo>
                    <a:pt x="1766" y="634"/>
                  </a:lnTo>
                  <a:lnTo>
                    <a:pt x="1778" y="677"/>
                  </a:lnTo>
                  <a:lnTo>
                    <a:pt x="1788" y="721"/>
                  </a:lnTo>
                  <a:lnTo>
                    <a:pt x="1795" y="765"/>
                  </a:lnTo>
                  <a:lnTo>
                    <a:pt x="1802" y="810"/>
                  </a:lnTo>
                  <a:lnTo>
                    <a:pt x="1805" y="856"/>
                  </a:lnTo>
                  <a:lnTo>
                    <a:pt x="1806" y="902"/>
                  </a:lnTo>
                  <a:lnTo>
                    <a:pt x="1806" y="902"/>
                  </a:lnTo>
                  <a:lnTo>
                    <a:pt x="1805" y="948"/>
                  </a:lnTo>
                  <a:lnTo>
                    <a:pt x="1802" y="995"/>
                  </a:lnTo>
                  <a:lnTo>
                    <a:pt x="1795" y="1040"/>
                  </a:lnTo>
                  <a:lnTo>
                    <a:pt x="1788" y="1084"/>
                  </a:lnTo>
                  <a:lnTo>
                    <a:pt x="1778" y="1128"/>
                  </a:lnTo>
                  <a:lnTo>
                    <a:pt x="1766" y="1170"/>
                  </a:lnTo>
                  <a:lnTo>
                    <a:pt x="1752" y="1213"/>
                  </a:lnTo>
                  <a:lnTo>
                    <a:pt x="1735" y="1254"/>
                  </a:lnTo>
                  <a:lnTo>
                    <a:pt x="1717" y="1293"/>
                  </a:lnTo>
                  <a:lnTo>
                    <a:pt x="1697" y="1333"/>
                  </a:lnTo>
                  <a:lnTo>
                    <a:pt x="1676" y="1371"/>
                  </a:lnTo>
                  <a:lnTo>
                    <a:pt x="1652" y="1407"/>
                  </a:lnTo>
                  <a:lnTo>
                    <a:pt x="1627" y="1442"/>
                  </a:lnTo>
                  <a:lnTo>
                    <a:pt x="1600" y="1476"/>
                  </a:lnTo>
                  <a:lnTo>
                    <a:pt x="1572" y="1509"/>
                  </a:lnTo>
                  <a:lnTo>
                    <a:pt x="1542" y="1540"/>
                  </a:lnTo>
                  <a:lnTo>
                    <a:pt x="1510" y="1571"/>
                  </a:lnTo>
                  <a:lnTo>
                    <a:pt x="1477" y="1599"/>
                  </a:lnTo>
                  <a:lnTo>
                    <a:pt x="1444" y="1625"/>
                  </a:lnTo>
                  <a:lnTo>
                    <a:pt x="1408" y="1650"/>
                  </a:lnTo>
                  <a:lnTo>
                    <a:pt x="1372" y="1674"/>
                  </a:lnTo>
                  <a:lnTo>
                    <a:pt x="1334" y="1696"/>
                  </a:lnTo>
                  <a:lnTo>
                    <a:pt x="1295" y="1716"/>
                  </a:lnTo>
                  <a:lnTo>
                    <a:pt x="1255" y="1734"/>
                  </a:lnTo>
                  <a:lnTo>
                    <a:pt x="1214" y="1751"/>
                  </a:lnTo>
                  <a:lnTo>
                    <a:pt x="1172" y="1765"/>
                  </a:lnTo>
                  <a:lnTo>
                    <a:pt x="1129" y="1777"/>
                  </a:lnTo>
                  <a:lnTo>
                    <a:pt x="1086" y="1787"/>
                  </a:lnTo>
                  <a:lnTo>
                    <a:pt x="1041" y="1795"/>
                  </a:lnTo>
                  <a:lnTo>
                    <a:pt x="996" y="1801"/>
                  </a:lnTo>
                  <a:lnTo>
                    <a:pt x="950" y="1804"/>
                  </a:lnTo>
                  <a:lnTo>
                    <a:pt x="904" y="1805"/>
                  </a:lnTo>
                  <a:lnTo>
                    <a:pt x="904" y="1805"/>
                  </a:lnTo>
                  <a:lnTo>
                    <a:pt x="857" y="1804"/>
                  </a:lnTo>
                  <a:lnTo>
                    <a:pt x="811" y="1801"/>
                  </a:lnTo>
                  <a:lnTo>
                    <a:pt x="766" y="1795"/>
                  </a:lnTo>
                  <a:lnTo>
                    <a:pt x="722" y="1787"/>
                  </a:lnTo>
                  <a:lnTo>
                    <a:pt x="677" y="1777"/>
                  </a:lnTo>
                  <a:lnTo>
                    <a:pt x="635" y="1765"/>
                  </a:lnTo>
                  <a:lnTo>
                    <a:pt x="594" y="1751"/>
                  </a:lnTo>
                  <a:lnTo>
                    <a:pt x="552" y="1734"/>
                  </a:lnTo>
                  <a:lnTo>
                    <a:pt x="512" y="1716"/>
                  </a:lnTo>
                  <a:lnTo>
                    <a:pt x="473" y="1696"/>
                  </a:lnTo>
                  <a:lnTo>
                    <a:pt x="436" y="1674"/>
                  </a:lnTo>
                  <a:lnTo>
                    <a:pt x="399" y="1650"/>
                  </a:lnTo>
                  <a:lnTo>
                    <a:pt x="364" y="1625"/>
                  </a:lnTo>
                  <a:lnTo>
                    <a:pt x="329" y="1599"/>
                  </a:lnTo>
                  <a:lnTo>
                    <a:pt x="296" y="1571"/>
                  </a:lnTo>
                  <a:lnTo>
                    <a:pt x="265" y="1540"/>
                  </a:lnTo>
                  <a:lnTo>
                    <a:pt x="235" y="1509"/>
                  </a:lnTo>
                  <a:lnTo>
                    <a:pt x="207" y="1476"/>
                  </a:lnTo>
                  <a:lnTo>
                    <a:pt x="180" y="1442"/>
                  </a:lnTo>
                  <a:lnTo>
                    <a:pt x="155" y="1407"/>
                  </a:lnTo>
                  <a:lnTo>
                    <a:pt x="132" y="1371"/>
                  </a:lnTo>
                  <a:lnTo>
                    <a:pt x="110" y="1333"/>
                  </a:lnTo>
                  <a:lnTo>
                    <a:pt x="90" y="1293"/>
                  </a:lnTo>
                  <a:lnTo>
                    <a:pt x="72" y="1254"/>
                  </a:lnTo>
                  <a:lnTo>
                    <a:pt x="56" y="1213"/>
                  </a:lnTo>
                  <a:lnTo>
                    <a:pt x="42" y="1170"/>
                  </a:lnTo>
                  <a:lnTo>
                    <a:pt x="30" y="1128"/>
                  </a:lnTo>
                  <a:lnTo>
                    <a:pt x="19" y="1084"/>
                  </a:lnTo>
                  <a:lnTo>
                    <a:pt x="11" y="1040"/>
                  </a:lnTo>
                  <a:lnTo>
                    <a:pt x="6" y="995"/>
                  </a:lnTo>
                  <a:lnTo>
                    <a:pt x="3" y="948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1" y="873"/>
                  </a:lnTo>
                  <a:lnTo>
                    <a:pt x="3" y="845"/>
                  </a:lnTo>
                  <a:lnTo>
                    <a:pt x="5" y="815"/>
                  </a:lnTo>
                  <a:lnTo>
                    <a:pt x="8" y="787"/>
                  </a:lnTo>
                  <a:lnTo>
                    <a:pt x="12" y="760"/>
                  </a:lnTo>
                  <a:lnTo>
                    <a:pt x="17" y="732"/>
                  </a:lnTo>
                  <a:lnTo>
                    <a:pt x="23" y="704"/>
                  </a:lnTo>
                  <a:lnTo>
                    <a:pt x="30" y="677"/>
                  </a:lnTo>
                  <a:lnTo>
                    <a:pt x="36" y="650"/>
                  </a:lnTo>
                  <a:lnTo>
                    <a:pt x="45" y="624"/>
                  </a:lnTo>
                  <a:lnTo>
                    <a:pt x="54" y="598"/>
                  </a:lnTo>
                  <a:lnTo>
                    <a:pt x="63" y="572"/>
                  </a:lnTo>
                  <a:lnTo>
                    <a:pt x="73" y="546"/>
                  </a:lnTo>
                  <a:lnTo>
                    <a:pt x="85" y="521"/>
                  </a:lnTo>
                  <a:lnTo>
                    <a:pt x="97" y="496"/>
                  </a:lnTo>
                  <a:lnTo>
                    <a:pt x="109" y="472"/>
                  </a:lnTo>
                </a:path>
              </a:pathLst>
            </a:custGeom>
            <a:noFill/>
            <a:ln w="1905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A" dirty="0"/>
            </a:p>
          </p:txBody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ADE3929-72C7-4670-89CD-374441AB5F6E}"/>
              </a:ext>
            </a:extLst>
          </p:cNvPr>
          <p:cNvSpPr txBox="1">
            <a:spLocks/>
          </p:cNvSpPr>
          <p:nvPr/>
        </p:nvSpPr>
        <p:spPr>
          <a:xfrm>
            <a:off x="3456432" y="3571887"/>
            <a:ext cx="7897368" cy="2237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</a:rPr>
              <a:t>Ensure staff safety &amp; wellbeing</a:t>
            </a:r>
            <a:endParaRPr lang="en-ZA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ZA" sz="2400" dirty="0">
                <a:solidFill>
                  <a:prstClr val="black"/>
                </a:solidFill>
                <a:latin typeface="Arial" panose="020B0604020202020204" pitchFamily="34" charset="0"/>
              </a:rPr>
              <a:t>Proactively manage liquidity </a:t>
            </a:r>
            <a:r>
              <a:rPr lang="en-ZA" sz="2400" dirty="0">
                <a:solidFill>
                  <a:srgbClr val="01AAAD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ZA" sz="2400" dirty="0">
                <a:solidFill>
                  <a:prstClr val="black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ZA" sz="2400" dirty="0">
                <a:solidFill>
                  <a:prstClr val="black"/>
                </a:solidFill>
                <a:latin typeface="Arial" panose="020B0604020202020204" pitchFamily="34" charset="0"/>
              </a:rPr>
              <a:t>chance of survival</a:t>
            </a:r>
          </a:p>
          <a:p>
            <a:pPr marL="342900" lvl="0" indent="-34290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</a:rPr>
              <a:t>Protect &amp; enhance customer relationships &amp; sales</a:t>
            </a:r>
            <a:endParaRPr lang="en-ZA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</a:rPr>
              <a:t>Stabilise and adapt Operations </a:t>
            </a:r>
            <a:endParaRPr lang="en-ZA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86346456-06B8-4E1C-A520-EE6EDD116B03}"/>
              </a:ext>
            </a:extLst>
          </p:cNvPr>
          <p:cNvSpPr/>
          <p:nvPr/>
        </p:nvSpPr>
        <p:spPr>
          <a:xfrm>
            <a:off x="3415284" y="1696665"/>
            <a:ext cx="374904" cy="410276"/>
          </a:xfrm>
          <a:prstGeom prst="star5">
            <a:avLst/>
          </a:prstGeom>
          <a:solidFill>
            <a:srgbClr val="01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DAA2AAF-15CE-4DB2-BBC7-2456279CB923}"/>
              </a:ext>
            </a:extLst>
          </p:cNvPr>
          <p:cNvSpPr>
            <a:spLocks noChangeAspect="1"/>
          </p:cNvSpPr>
          <p:nvPr/>
        </p:nvSpPr>
        <p:spPr>
          <a:xfrm>
            <a:off x="3416929" y="3515965"/>
            <a:ext cx="364793" cy="364793"/>
          </a:xfrm>
          <a:prstGeom prst="ellipse">
            <a:avLst/>
          </a:prstGeom>
          <a:solidFill>
            <a:srgbClr val="01AAA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  <a:endParaRPr kumimoji="0" lang="en-ZA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FA8E48A-A417-4863-BE5F-A66482C5F5EA}"/>
              </a:ext>
            </a:extLst>
          </p:cNvPr>
          <p:cNvSpPr>
            <a:spLocks noChangeAspect="1"/>
          </p:cNvSpPr>
          <p:nvPr/>
        </p:nvSpPr>
        <p:spPr>
          <a:xfrm>
            <a:off x="3414641" y="4153283"/>
            <a:ext cx="364793" cy="364793"/>
          </a:xfrm>
          <a:prstGeom prst="ellipse">
            <a:avLst/>
          </a:prstGeom>
          <a:solidFill>
            <a:srgbClr val="01AAA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B955C08-BEF5-44C5-A07B-B91F414273E1}"/>
              </a:ext>
            </a:extLst>
          </p:cNvPr>
          <p:cNvSpPr>
            <a:spLocks noChangeAspect="1"/>
          </p:cNvSpPr>
          <p:nvPr/>
        </p:nvSpPr>
        <p:spPr>
          <a:xfrm>
            <a:off x="3416929" y="4767435"/>
            <a:ext cx="364793" cy="364793"/>
          </a:xfrm>
          <a:prstGeom prst="ellipse">
            <a:avLst/>
          </a:prstGeom>
          <a:solidFill>
            <a:srgbClr val="01AAA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Arial" panose="020B0604020202020204"/>
              </a:rPr>
              <a:t>3</a:t>
            </a:r>
            <a:endParaRPr kumimoji="0" lang="en-ZA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5D55961-2BC5-4E6E-8DAF-BBE1D4DB4C3D}"/>
              </a:ext>
            </a:extLst>
          </p:cNvPr>
          <p:cNvSpPr>
            <a:spLocks noChangeAspect="1"/>
          </p:cNvSpPr>
          <p:nvPr/>
        </p:nvSpPr>
        <p:spPr>
          <a:xfrm>
            <a:off x="3414640" y="5396872"/>
            <a:ext cx="364793" cy="364793"/>
          </a:xfrm>
          <a:prstGeom prst="ellipse">
            <a:avLst/>
          </a:prstGeom>
          <a:solidFill>
            <a:srgbClr val="01AAA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1053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7CD0E-4A52-4E02-BB9E-1EFF42499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Our task team will consist of X people and will be led by [Name]</a:t>
            </a:r>
            <a:endParaRPr lang="en-ZA" dirty="0"/>
          </a:p>
        </p:txBody>
      </p:sp>
      <p:sp>
        <p:nvSpPr>
          <p:cNvPr id="9" name="Slide subheading or short intro paragraph comes here. Lorem ipsum dolor sit amet quod dicam cu qui sed ad nusquam principes imperdiet.">
            <a:extLst>
              <a:ext uri="{FF2B5EF4-FFF2-40B4-BE49-F238E27FC236}">
                <a16:creationId xmlns:a16="http://schemas.microsoft.com/office/drawing/2014/main" id="{76A223E4-28B4-4B1D-8082-0A98A3A2B8EB}"/>
              </a:ext>
            </a:extLst>
          </p:cNvPr>
          <p:cNvSpPr txBox="1"/>
          <p:nvPr/>
        </p:nvSpPr>
        <p:spPr>
          <a:xfrm>
            <a:off x="980459" y="1200932"/>
            <a:ext cx="3218934" cy="434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lnSpc>
                <a:spcPct val="90000"/>
              </a:lnSpc>
              <a:defRPr sz="3900" b="0">
                <a:solidFill>
                  <a:srgbClr val="009999"/>
                </a:solidFill>
                <a:latin typeface="FNBSans-Light"/>
                <a:ea typeface="FNBSans-Light"/>
                <a:cs typeface="FNBSans-Light"/>
                <a:sym typeface="FNBSans-Ligh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sym typeface="FNBSans-Light"/>
              </a:rPr>
              <a:t>TEAM MEMBERS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sym typeface="FNBSans-Ligh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D90E090-7321-47D1-AE2D-4D26D25D1EBD}"/>
              </a:ext>
            </a:extLst>
          </p:cNvPr>
          <p:cNvGrpSpPr/>
          <p:nvPr/>
        </p:nvGrpSpPr>
        <p:grpSpPr>
          <a:xfrm>
            <a:off x="980459" y="1700214"/>
            <a:ext cx="7286851" cy="4608512"/>
            <a:chOff x="980459" y="1700213"/>
            <a:chExt cx="7286851" cy="495865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DEC1DF4-13E7-412F-BCF0-C3C97B271D9E}"/>
                </a:ext>
              </a:extLst>
            </p:cNvPr>
            <p:cNvGrpSpPr/>
            <p:nvPr/>
          </p:nvGrpSpPr>
          <p:grpSpPr>
            <a:xfrm>
              <a:off x="980459" y="1700213"/>
              <a:ext cx="3170039" cy="1031810"/>
              <a:chOff x="1056727" y="1840654"/>
              <a:chExt cx="3170039" cy="1031810"/>
            </a:xfrm>
          </p:grpSpPr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DED00E9F-39F7-4941-A372-3DC6B267E32B}"/>
                  </a:ext>
                </a:extLst>
              </p:cNvPr>
              <p:cNvSpPr/>
              <p:nvPr/>
            </p:nvSpPr>
            <p:spPr>
              <a:xfrm>
                <a:off x="1056727" y="1840654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8" name="Freeform 1630">
                <a:extLst>
                  <a:ext uri="{FF2B5EF4-FFF2-40B4-BE49-F238E27FC236}">
                    <a16:creationId xmlns:a16="http://schemas.microsoft.com/office/drawing/2014/main" id="{A914BBDE-D4F4-4502-86C6-09FD13F24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4715" y="2090781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853989D-DDE2-465F-8D48-565EC5EC9151}"/>
                  </a:ext>
                </a:extLst>
              </p:cNvPr>
              <p:cNvSpPr txBox="1"/>
              <p:nvPr/>
            </p:nvSpPr>
            <p:spPr>
              <a:xfrm>
                <a:off x="1744667" y="2113735"/>
                <a:ext cx="224883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CEO</a:t>
                </a:r>
                <a:endParaRPr kumimoji="0" lang="en-Z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80C618C-EEE0-4673-BC27-B97C004C1313}"/>
                </a:ext>
              </a:extLst>
            </p:cNvPr>
            <p:cNvGrpSpPr/>
            <p:nvPr/>
          </p:nvGrpSpPr>
          <p:grpSpPr>
            <a:xfrm>
              <a:off x="5097271" y="1700213"/>
              <a:ext cx="3170039" cy="1031810"/>
              <a:chOff x="5078221" y="1840654"/>
              <a:chExt cx="3170039" cy="1031810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F03341EF-25EB-41D2-9EE9-EF63B56CC18F}"/>
                  </a:ext>
                </a:extLst>
              </p:cNvPr>
              <p:cNvSpPr/>
              <p:nvPr/>
            </p:nvSpPr>
            <p:spPr>
              <a:xfrm>
                <a:off x="5078221" y="1840654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2" name="Freeform 1630">
                <a:extLst>
                  <a:ext uri="{FF2B5EF4-FFF2-40B4-BE49-F238E27FC236}">
                    <a16:creationId xmlns:a16="http://schemas.microsoft.com/office/drawing/2014/main" id="{95FB1E16-2551-4648-9530-9FC5F36F67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6209" y="2090781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904DC4A-280D-4993-A686-27B5A915598A}"/>
                  </a:ext>
                </a:extLst>
              </p:cNvPr>
              <p:cNvSpPr txBox="1"/>
              <p:nvPr/>
            </p:nvSpPr>
            <p:spPr>
              <a:xfrm>
                <a:off x="5766161" y="2113735"/>
                <a:ext cx="227682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CFO</a:t>
                </a:r>
                <a:endParaRPr kumimoji="0" lang="en-Z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85058FB-9D0B-40CF-B882-2054A53955E0}"/>
                </a:ext>
              </a:extLst>
            </p:cNvPr>
            <p:cNvGrpSpPr/>
            <p:nvPr/>
          </p:nvGrpSpPr>
          <p:grpSpPr>
            <a:xfrm>
              <a:off x="980459" y="3009160"/>
              <a:ext cx="3170039" cy="1031810"/>
              <a:chOff x="1056727" y="3195081"/>
              <a:chExt cx="3170039" cy="1031810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064CC18-D187-40CC-B881-1B050DEEE506}"/>
                  </a:ext>
                </a:extLst>
              </p:cNvPr>
              <p:cNvSpPr/>
              <p:nvPr/>
            </p:nvSpPr>
            <p:spPr>
              <a:xfrm>
                <a:off x="1056727" y="3195081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5" name="Freeform 1630">
                <a:extLst>
                  <a:ext uri="{FF2B5EF4-FFF2-40B4-BE49-F238E27FC236}">
                    <a16:creationId xmlns:a16="http://schemas.microsoft.com/office/drawing/2014/main" id="{A11D75CE-ECB6-4E5E-843E-7E9D55103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4715" y="3445208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A407AD8-6882-4312-A59C-333FE91EFB7C}"/>
                  </a:ext>
                </a:extLst>
              </p:cNvPr>
              <p:cNvSpPr txBox="1"/>
              <p:nvPr/>
            </p:nvSpPr>
            <p:spPr>
              <a:xfrm>
                <a:off x="1744667" y="3468162"/>
                <a:ext cx="24547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Head of Sales</a:t>
                </a:r>
                <a:endParaRPr kumimoji="0" lang="en-Z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F348334-90BF-4C74-9E1E-54D31D41930C}"/>
                </a:ext>
              </a:extLst>
            </p:cNvPr>
            <p:cNvGrpSpPr/>
            <p:nvPr/>
          </p:nvGrpSpPr>
          <p:grpSpPr>
            <a:xfrm>
              <a:off x="980459" y="4318107"/>
              <a:ext cx="3170039" cy="1031810"/>
              <a:chOff x="1056727" y="4561633"/>
              <a:chExt cx="3170039" cy="1031810"/>
            </a:xfrm>
          </p:grpSpPr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25E43BA2-D7D0-4755-B7F0-D165DC956C6E}"/>
                  </a:ext>
                </a:extLst>
              </p:cNvPr>
              <p:cNvSpPr/>
              <p:nvPr/>
            </p:nvSpPr>
            <p:spPr>
              <a:xfrm>
                <a:off x="1056727" y="4561633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2" name="Freeform 1630">
                <a:extLst>
                  <a:ext uri="{FF2B5EF4-FFF2-40B4-BE49-F238E27FC236}">
                    <a16:creationId xmlns:a16="http://schemas.microsoft.com/office/drawing/2014/main" id="{2D47D0FE-6CE1-4431-8342-27A6E03B9B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4715" y="4811760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5F5B0E1-F98E-49F8-801C-E095B68D7426}"/>
                  </a:ext>
                </a:extLst>
              </p:cNvPr>
              <p:cNvSpPr txBox="1"/>
              <p:nvPr/>
            </p:nvSpPr>
            <p:spPr>
              <a:xfrm>
                <a:off x="1744667" y="4834714"/>
                <a:ext cx="245472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Customer Service / </a:t>
                </a:r>
                <a:b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</a:b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Key Account Manager</a:t>
                </a:r>
                <a:endParaRPr kumimoji="0" lang="en-Z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0B34CF5-274A-4C8A-92AD-622186AA9150}"/>
                </a:ext>
              </a:extLst>
            </p:cNvPr>
            <p:cNvGrpSpPr/>
            <p:nvPr/>
          </p:nvGrpSpPr>
          <p:grpSpPr>
            <a:xfrm>
              <a:off x="5097271" y="3009160"/>
              <a:ext cx="3170039" cy="1031810"/>
              <a:chOff x="5078221" y="3195081"/>
              <a:chExt cx="3170039" cy="1031810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C7141C1C-8A5E-4F81-A89F-0E07BEFF6229}"/>
                  </a:ext>
                </a:extLst>
              </p:cNvPr>
              <p:cNvSpPr/>
              <p:nvPr/>
            </p:nvSpPr>
            <p:spPr>
              <a:xfrm>
                <a:off x="5078221" y="3195081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5" name="Freeform 1630">
                <a:extLst>
                  <a:ext uri="{FF2B5EF4-FFF2-40B4-BE49-F238E27FC236}">
                    <a16:creationId xmlns:a16="http://schemas.microsoft.com/office/drawing/2014/main" id="{82717229-696B-4325-AA11-04D5FD258E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6209" y="3445208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C059EDB-9781-4793-9555-7AF12E47AEDF}"/>
                  </a:ext>
                </a:extLst>
              </p:cNvPr>
              <p:cNvSpPr txBox="1"/>
              <p:nvPr/>
            </p:nvSpPr>
            <p:spPr>
              <a:xfrm>
                <a:off x="5766161" y="3468162"/>
                <a:ext cx="22768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Operations</a:t>
                </a:r>
                <a:endParaRPr kumimoji="0" lang="en-Z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48B1F3E-5A18-4D28-B9F2-75C68A1387DE}"/>
                </a:ext>
              </a:extLst>
            </p:cNvPr>
            <p:cNvGrpSpPr/>
            <p:nvPr/>
          </p:nvGrpSpPr>
          <p:grpSpPr>
            <a:xfrm>
              <a:off x="5097271" y="4318107"/>
              <a:ext cx="3170039" cy="1031810"/>
              <a:chOff x="5078221" y="4561633"/>
              <a:chExt cx="3170039" cy="1031810"/>
            </a:xfrm>
          </p:grpSpPr>
          <p:sp>
            <p:nvSpPr>
              <p:cNvPr id="47" name="Rectangle: Rounded Corners 46">
                <a:extLst>
                  <a:ext uri="{FF2B5EF4-FFF2-40B4-BE49-F238E27FC236}">
                    <a16:creationId xmlns:a16="http://schemas.microsoft.com/office/drawing/2014/main" id="{11511239-A5C4-4B30-AEDE-9B4D028AED0C}"/>
                  </a:ext>
                </a:extLst>
              </p:cNvPr>
              <p:cNvSpPr/>
              <p:nvPr/>
            </p:nvSpPr>
            <p:spPr>
              <a:xfrm>
                <a:off x="5078221" y="4561633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8" name="Freeform 1630">
                <a:extLst>
                  <a:ext uri="{FF2B5EF4-FFF2-40B4-BE49-F238E27FC236}">
                    <a16:creationId xmlns:a16="http://schemas.microsoft.com/office/drawing/2014/main" id="{916EC886-E188-4151-BAB6-8D27CD6DC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6209" y="4811760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BF2604C-8696-4371-9596-909E5AC5FD8D}"/>
                  </a:ext>
                </a:extLst>
              </p:cNvPr>
              <p:cNvSpPr txBox="1"/>
              <p:nvPr/>
            </p:nvSpPr>
            <p:spPr>
              <a:xfrm>
                <a:off x="5766161" y="4834714"/>
                <a:ext cx="227682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HR/ People</a:t>
                </a:r>
                <a:endParaRPr kumimoji="0" lang="en-Z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02ED220-362C-468E-BE15-1882DA7E0094}"/>
                </a:ext>
              </a:extLst>
            </p:cNvPr>
            <p:cNvGrpSpPr/>
            <p:nvPr/>
          </p:nvGrpSpPr>
          <p:grpSpPr>
            <a:xfrm>
              <a:off x="980459" y="5627054"/>
              <a:ext cx="3170039" cy="1031810"/>
              <a:chOff x="1056727" y="5767495"/>
              <a:chExt cx="3170039" cy="1031810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43DE9B28-3486-4774-8AA1-3B4CE2E843C3}"/>
                  </a:ext>
                </a:extLst>
              </p:cNvPr>
              <p:cNvSpPr/>
              <p:nvPr/>
            </p:nvSpPr>
            <p:spPr>
              <a:xfrm>
                <a:off x="1056727" y="5767495"/>
                <a:ext cx="3170039" cy="103181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1AAA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7" name="Freeform 1630">
                <a:extLst>
                  <a:ext uri="{FF2B5EF4-FFF2-40B4-BE49-F238E27FC236}">
                    <a16:creationId xmlns:a16="http://schemas.microsoft.com/office/drawing/2014/main" id="{5E128C00-1AC2-4FBA-98F9-B981C782E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4715" y="6017622"/>
                <a:ext cx="471081" cy="524719"/>
              </a:xfrm>
              <a:custGeom>
                <a:avLst/>
                <a:gdLst>
                  <a:gd name="T0" fmla="*/ 75 w 605"/>
                  <a:gd name="T1" fmla="*/ 674 h 674"/>
                  <a:gd name="T2" fmla="*/ 75 w 605"/>
                  <a:gd name="T3" fmla="*/ 438 h 674"/>
                  <a:gd name="T4" fmla="*/ 75 w 605"/>
                  <a:gd name="T5" fmla="*/ 438 h 674"/>
                  <a:gd name="T6" fmla="*/ 59 w 605"/>
                  <a:gd name="T7" fmla="*/ 420 h 674"/>
                  <a:gd name="T8" fmla="*/ 45 w 605"/>
                  <a:gd name="T9" fmla="*/ 400 h 674"/>
                  <a:gd name="T10" fmla="*/ 31 w 605"/>
                  <a:gd name="T11" fmla="*/ 378 h 674"/>
                  <a:gd name="T12" fmla="*/ 20 w 605"/>
                  <a:gd name="T13" fmla="*/ 357 h 674"/>
                  <a:gd name="T14" fmla="*/ 11 w 605"/>
                  <a:gd name="T15" fmla="*/ 333 h 674"/>
                  <a:gd name="T16" fmla="*/ 4 w 605"/>
                  <a:gd name="T17" fmla="*/ 309 h 674"/>
                  <a:gd name="T18" fmla="*/ 2 w 605"/>
                  <a:gd name="T19" fmla="*/ 283 h 674"/>
                  <a:gd name="T20" fmla="*/ 0 w 605"/>
                  <a:gd name="T21" fmla="*/ 256 h 674"/>
                  <a:gd name="T22" fmla="*/ 0 w 605"/>
                  <a:gd name="T23" fmla="*/ 256 h 674"/>
                  <a:gd name="T24" fmla="*/ 2 w 605"/>
                  <a:gd name="T25" fmla="*/ 231 h 674"/>
                  <a:gd name="T26" fmla="*/ 6 w 605"/>
                  <a:gd name="T27" fmla="*/ 204 h 674"/>
                  <a:gd name="T28" fmla="*/ 11 w 605"/>
                  <a:gd name="T29" fmla="*/ 180 h 674"/>
                  <a:gd name="T30" fmla="*/ 20 w 605"/>
                  <a:gd name="T31" fmla="*/ 156 h 674"/>
                  <a:gd name="T32" fmla="*/ 31 w 605"/>
                  <a:gd name="T33" fmla="*/ 135 h 674"/>
                  <a:gd name="T34" fmla="*/ 45 w 605"/>
                  <a:gd name="T35" fmla="*/ 113 h 674"/>
                  <a:gd name="T36" fmla="*/ 59 w 605"/>
                  <a:gd name="T37" fmla="*/ 93 h 674"/>
                  <a:gd name="T38" fmla="*/ 77 w 605"/>
                  <a:gd name="T39" fmla="*/ 76 h 674"/>
                  <a:gd name="T40" fmla="*/ 94 w 605"/>
                  <a:gd name="T41" fmla="*/ 59 h 674"/>
                  <a:gd name="T42" fmla="*/ 114 w 605"/>
                  <a:gd name="T43" fmla="*/ 44 h 674"/>
                  <a:gd name="T44" fmla="*/ 137 w 605"/>
                  <a:gd name="T45" fmla="*/ 32 h 674"/>
                  <a:gd name="T46" fmla="*/ 160 w 605"/>
                  <a:gd name="T47" fmla="*/ 20 h 674"/>
                  <a:gd name="T48" fmla="*/ 182 w 605"/>
                  <a:gd name="T49" fmla="*/ 12 h 674"/>
                  <a:gd name="T50" fmla="*/ 208 w 605"/>
                  <a:gd name="T51" fmla="*/ 5 h 674"/>
                  <a:gd name="T52" fmla="*/ 233 w 605"/>
                  <a:gd name="T53" fmla="*/ 1 h 674"/>
                  <a:gd name="T54" fmla="*/ 260 w 605"/>
                  <a:gd name="T55" fmla="*/ 0 h 674"/>
                  <a:gd name="T56" fmla="*/ 260 w 605"/>
                  <a:gd name="T57" fmla="*/ 0 h 674"/>
                  <a:gd name="T58" fmla="*/ 287 w 605"/>
                  <a:gd name="T59" fmla="*/ 1 h 674"/>
                  <a:gd name="T60" fmla="*/ 313 w 605"/>
                  <a:gd name="T61" fmla="*/ 5 h 674"/>
                  <a:gd name="T62" fmla="*/ 337 w 605"/>
                  <a:gd name="T63" fmla="*/ 12 h 674"/>
                  <a:gd name="T64" fmla="*/ 361 w 605"/>
                  <a:gd name="T65" fmla="*/ 20 h 674"/>
                  <a:gd name="T66" fmla="*/ 384 w 605"/>
                  <a:gd name="T67" fmla="*/ 32 h 674"/>
                  <a:gd name="T68" fmla="*/ 406 w 605"/>
                  <a:gd name="T69" fmla="*/ 44 h 674"/>
                  <a:gd name="T70" fmla="*/ 426 w 605"/>
                  <a:gd name="T71" fmla="*/ 59 h 674"/>
                  <a:gd name="T72" fmla="*/ 444 w 605"/>
                  <a:gd name="T73" fmla="*/ 76 h 674"/>
                  <a:gd name="T74" fmla="*/ 462 w 605"/>
                  <a:gd name="T75" fmla="*/ 93 h 674"/>
                  <a:gd name="T76" fmla="*/ 476 w 605"/>
                  <a:gd name="T77" fmla="*/ 113 h 674"/>
                  <a:gd name="T78" fmla="*/ 490 w 605"/>
                  <a:gd name="T79" fmla="*/ 135 h 674"/>
                  <a:gd name="T80" fmla="*/ 501 w 605"/>
                  <a:gd name="T81" fmla="*/ 156 h 674"/>
                  <a:gd name="T82" fmla="*/ 509 w 605"/>
                  <a:gd name="T83" fmla="*/ 180 h 674"/>
                  <a:gd name="T84" fmla="*/ 515 w 605"/>
                  <a:gd name="T85" fmla="*/ 204 h 674"/>
                  <a:gd name="T86" fmla="*/ 519 w 605"/>
                  <a:gd name="T87" fmla="*/ 231 h 674"/>
                  <a:gd name="T88" fmla="*/ 521 w 605"/>
                  <a:gd name="T89" fmla="*/ 256 h 674"/>
                  <a:gd name="T90" fmla="*/ 521 w 605"/>
                  <a:gd name="T91" fmla="*/ 256 h 674"/>
                  <a:gd name="T92" fmla="*/ 521 w 605"/>
                  <a:gd name="T93" fmla="*/ 268 h 674"/>
                  <a:gd name="T94" fmla="*/ 557 w 605"/>
                  <a:gd name="T95" fmla="*/ 330 h 674"/>
                  <a:gd name="T96" fmla="*/ 605 w 605"/>
                  <a:gd name="T97" fmla="*/ 412 h 674"/>
                  <a:gd name="T98" fmla="*/ 545 w 605"/>
                  <a:gd name="T99" fmla="*/ 412 h 674"/>
                  <a:gd name="T100" fmla="*/ 545 w 605"/>
                  <a:gd name="T101" fmla="*/ 513 h 674"/>
                  <a:gd name="T102" fmla="*/ 545 w 605"/>
                  <a:gd name="T103" fmla="*/ 513 h 674"/>
                  <a:gd name="T104" fmla="*/ 543 w 605"/>
                  <a:gd name="T105" fmla="*/ 527 h 674"/>
                  <a:gd name="T106" fmla="*/ 539 w 605"/>
                  <a:gd name="T107" fmla="*/ 540 h 674"/>
                  <a:gd name="T108" fmla="*/ 533 w 605"/>
                  <a:gd name="T109" fmla="*/ 552 h 674"/>
                  <a:gd name="T110" fmla="*/ 523 w 605"/>
                  <a:gd name="T111" fmla="*/ 561 h 674"/>
                  <a:gd name="T112" fmla="*/ 514 w 605"/>
                  <a:gd name="T113" fmla="*/ 571 h 674"/>
                  <a:gd name="T114" fmla="*/ 502 w 605"/>
                  <a:gd name="T115" fmla="*/ 576 h 674"/>
                  <a:gd name="T116" fmla="*/ 489 w 605"/>
                  <a:gd name="T117" fmla="*/ 580 h 674"/>
                  <a:gd name="T118" fmla="*/ 474 w 605"/>
                  <a:gd name="T119" fmla="*/ 583 h 674"/>
                  <a:gd name="T120" fmla="*/ 363 w 605"/>
                  <a:gd name="T121" fmla="*/ 583 h 674"/>
                  <a:gd name="T122" fmla="*/ 363 w 605"/>
                  <a:gd name="T123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05" h="674">
                    <a:moveTo>
                      <a:pt x="75" y="674"/>
                    </a:moveTo>
                    <a:lnTo>
                      <a:pt x="75" y="438"/>
                    </a:lnTo>
                    <a:lnTo>
                      <a:pt x="75" y="438"/>
                    </a:lnTo>
                    <a:lnTo>
                      <a:pt x="59" y="420"/>
                    </a:lnTo>
                    <a:lnTo>
                      <a:pt x="45" y="400"/>
                    </a:lnTo>
                    <a:lnTo>
                      <a:pt x="31" y="378"/>
                    </a:lnTo>
                    <a:lnTo>
                      <a:pt x="20" y="357"/>
                    </a:lnTo>
                    <a:lnTo>
                      <a:pt x="11" y="333"/>
                    </a:lnTo>
                    <a:lnTo>
                      <a:pt x="4" y="309"/>
                    </a:lnTo>
                    <a:lnTo>
                      <a:pt x="2" y="283"/>
                    </a:lnTo>
                    <a:lnTo>
                      <a:pt x="0" y="256"/>
                    </a:lnTo>
                    <a:lnTo>
                      <a:pt x="0" y="256"/>
                    </a:lnTo>
                    <a:lnTo>
                      <a:pt x="2" y="231"/>
                    </a:lnTo>
                    <a:lnTo>
                      <a:pt x="6" y="204"/>
                    </a:lnTo>
                    <a:lnTo>
                      <a:pt x="11" y="180"/>
                    </a:lnTo>
                    <a:lnTo>
                      <a:pt x="20" y="156"/>
                    </a:lnTo>
                    <a:lnTo>
                      <a:pt x="31" y="135"/>
                    </a:lnTo>
                    <a:lnTo>
                      <a:pt x="45" y="113"/>
                    </a:lnTo>
                    <a:lnTo>
                      <a:pt x="59" y="93"/>
                    </a:lnTo>
                    <a:lnTo>
                      <a:pt x="77" y="76"/>
                    </a:lnTo>
                    <a:lnTo>
                      <a:pt x="94" y="59"/>
                    </a:lnTo>
                    <a:lnTo>
                      <a:pt x="114" y="44"/>
                    </a:lnTo>
                    <a:lnTo>
                      <a:pt x="137" y="32"/>
                    </a:lnTo>
                    <a:lnTo>
                      <a:pt x="160" y="20"/>
                    </a:lnTo>
                    <a:lnTo>
                      <a:pt x="182" y="12"/>
                    </a:lnTo>
                    <a:lnTo>
                      <a:pt x="208" y="5"/>
                    </a:lnTo>
                    <a:lnTo>
                      <a:pt x="233" y="1"/>
                    </a:lnTo>
                    <a:lnTo>
                      <a:pt x="260" y="0"/>
                    </a:lnTo>
                    <a:lnTo>
                      <a:pt x="260" y="0"/>
                    </a:lnTo>
                    <a:lnTo>
                      <a:pt x="287" y="1"/>
                    </a:lnTo>
                    <a:lnTo>
                      <a:pt x="313" y="5"/>
                    </a:lnTo>
                    <a:lnTo>
                      <a:pt x="337" y="12"/>
                    </a:lnTo>
                    <a:lnTo>
                      <a:pt x="361" y="20"/>
                    </a:lnTo>
                    <a:lnTo>
                      <a:pt x="384" y="32"/>
                    </a:lnTo>
                    <a:lnTo>
                      <a:pt x="406" y="44"/>
                    </a:lnTo>
                    <a:lnTo>
                      <a:pt x="426" y="59"/>
                    </a:lnTo>
                    <a:lnTo>
                      <a:pt x="444" y="76"/>
                    </a:lnTo>
                    <a:lnTo>
                      <a:pt x="462" y="93"/>
                    </a:lnTo>
                    <a:lnTo>
                      <a:pt x="476" y="113"/>
                    </a:lnTo>
                    <a:lnTo>
                      <a:pt x="490" y="135"/>
                    </a:lnTo>
                    <a:lnTo>
                      <a:pt x="501" y="156"/>
                    </a:lnTo>
                    <a:lnTo>
                      <a:pt x="509" y="180"/>
                    </a:lnTo>
                    <a:lnTo>
                      <a:pt x="515" y="204"/>
                    </a:lnTo>
                    <a:lnTo>
                      <a:pt x="519" y="231"/>
                    </a:lnTo>
                    <a:lnTo>
                      <a:pt x="521" y="256"/>
                    </a:lnTo>
                    <a:lnTo>
                      <a:pt x="521" y="256"/>
                    </a:lnTo>
                    <a:lnTo>
                      <a:pt x="521" y="268"/>
                    </a:lnTo>
                    <a:lnTo>
                      <a:pt x="557" y="330"/>
                    </a:lnTo>
                    <a:lnTo>
                      <a:pt x="605" y="412"/>
                    </a:lnTo>
                    <a:lnTo>
                      <a:pt x="545" y="412"/>
                    </a:lnTo>
                    <a:lnTo>
                      <a:pt x="545" y="513"/>
                    </a:lnTo>
                    <a:lnTo>
                      <a:pt x="545" y="513"/>
                    </a:lnTo>
                    <a:lnTo>
                      <a:pt x="543" y="527"/>
                    </a:lnTo>
                    <a:lnTo>
                      <a:pt x="539" y="540"/>
                    </a:lnTo>
                    <a:lnTo>
                      <a:pt x="533" y="552"/>
                    </a:lnTo>
                    <a:lnTo>
                      <a:pt x="523" y="561"/>
                    </a:lnTo>
                    <a:lnTo>
                      <a:pt x="514" y="571"/>
                    </a:lnTo>
                    <a:lnTo>
                      <a:pt x="502" y="576"/>
                    </a:lnTo>
                    <a:lnTo>
                      <a:pt x="489" y="580"/>
                    </a:lnTo>
                    <a:lnTo>
                      <a:pt x="474" y="583"/>
                    </a:lnTo>
                    <a:lnTo>
                      <a:pt x="363" y="583"/>
                    </a:lnTo>
                    <a:lnTo>
                      <a:pt x="363" y="674"/>
                    </a:lnTo>
                  </a:path>
                </a:pathLst>
              </a:custGeom>
              <a:noFill/>
              <a:ln w="19050">
                <a:solidFill>
                  <a:srgbClr val="282D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ZA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23CA576-C5F5-4E50-A904-4448D4C619F5}"/>
                  </a:ext>
                </a:extLst>
              </p:cNvPr>
              <p:cNvSpPr txBox="1"/>
              <p:nvPr/>
            </p:nvSpPr>
            <p:spPr>
              <a:xfrm>
                <a:off x="1744667" y="6040576"/>
                <a:ext cx="24547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Name Surname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Legal</a:t>
                </a:r>
                <a:endParaRPr kumimoji="0" lang="en-ZA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521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18B0C-E6A6-4009-9FDC-7C09EA917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task team is organised in 6 workstreams with clear roles and responsibilities</a:t>
            </a:r>
            <a:endParaRPr lang="en-Z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2482DA-85B6-46E4-94C2-9DB23091E071}"/>
              </a:ext>
            </a:extLst>
          </p:cNvPr>
          <p:cNvSpPr txBox="1"/>
          <p:nvPr/>
        </p:nvSpPr>
        <p:spPr>
          <a:xfrm>
            <a:off x="794065" y="1724475"/>
            <a:ext cx="2446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 Response team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458A94-006A-4843-8EDB-4A94CCC8182E}"/>
              </a:ext>
            </a:extLst>
          </p:cNvPr>
          <p:cNvSpPr txBox="1"/>
          <p:nvPr/>
        </p:nvSpPr>
        <p:spPr>
          <a:xfrm>
            <a:off x="4416183" y="1724475"/>
            <a:ext cx="3036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 Employees and wellbeing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3BF452-8B4C-4280-AE79-73BD49E1E536}"/>
              </a:ext>
            </a:extLst>
          </p:cNvPr>
          <p:cNvSpPr txBox="1"/>
          <p:nvPr/>
        </p:nvSpPr>
        <p:spPr>
          <a:xfrm>
            <a:off x="8080114" y="1724475"/>
            <a:ext cx="3395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  Financial and stress testing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4C61FB-8A3F-424A-8000-893FFB9E39C5}"/>
              </a:ext>
            </a:extLst>
          </p:cNvPr>
          <p:cNvSpPr txBox="1"/>
          <p:nvPr/>
        </p:nvSpPr>
        <p:spPr>
          <a:xfrm>
            <a:off x="908819" y="2183162"/>
            <a:ext cx="781032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Owner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BAAED0-5F15-47CF-BD8E-DC9815A061F9}"/>
              </a:ext>
            </a:extLst>
          </p:cNvPr>
          <p:cNvSpPr txBox="1"/>
          <p:nvPr/>
        </p:nvSpPr>
        <p:spPr>
          <a:xfrm>
            <a:off x="1843953" y="2183162"/>
            <a:ext cx="2413177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 1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D10FD1-1598-4C8B-9538-414ECF4CCF6C}"/>
              </a:ext>
            </a:extLst>
          </p:cNvPr>
          <p:cNvSpPr txBox="1"/>
          <p:nvPr/>
        </p:nvSpPr>
        <p:spPr>
          <a:xfrm>
            <a:off x="908818" y="2511230"/>
            <a:ext cx="935129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activities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A1CD48-A8B2-4A33-9F94-8CCF63335953}"/>
              </a:ext>
            </a:extLst>
          </p:cNvPr>
          <p:cNvSpPr txBox="1"/>
          <p:nvPr/>
        </p:nvSpPr>
        <p:spPr>
          <a:xfrm>
            <a:off x="1843953" y="2511230"/>
            <a:ext cx="2413177" cy="103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Coordinate team and facilitates comms.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Enforce meeting cadence 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Track team progress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4BCAA1E-650B-4A74-B12E-4DDCF497573F}"/>
              </a:ext>
            </a:extLst>
          </p:cNvPr>
          <p:cNvGrpSpPr/>
          <p:nvPr/>
        </p:nvGrpSpPr>
        <p:grpSpPr>
          <a:xfrm>
            <a:off x="4336656" y="1731841"/>
            <a:ext cx="3687472" cy="4302155"/>
            <a:chOff x="4269350" y="1700213"/>
            <a:chExt cx="3687472" cy="4608512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C4C16C1-8D72-4FCF-BAD5-B9D2B6EF5395}"/>
                </a:ext>
              </a:extLst>
            </p:cNvPr>
            <p:cNvCxnSpPr>
              <a:cxnSpLocks/>
            </p:cNvCxnSpPr>
            <p:nvPr/>
          </p:nvCxnSpPr>
          <p:spPr>
            <a:xfrm>
              <a:off x="7929663" y="1700213"/>
              <a:ext cx="0" cy="20907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2AADE85-1301-4C91-98D4-CA4070617B65}"/>
                </a:ext>
              </a:extLst>
            </p:cNvPr>
            <p:cNvCxnSpPr>
              <a:cxnSpLocks/>
            </p:cNvCxnSpPr>
            <p:nvPr/>
          </p:nvCxnSpPr>
          <p:spPr>
            <a:xfrm>
              <a:off x="4269350" y="1700213"/>
              <a:ext cx="0" cy="20907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B8F0E2-BAD4-4895-8336-6E0545B03CB1}"/>
                </a:ext>
              </a:extLst>
            </p:cNvPr>
            <p:cNvCxnSpPr>
              <a:cxnSpLocks/>
            </p:cNvCxnSpPr>
            <p:nvPr/>
          </p:nvCxnSpPr>
          <p:spPr>
            <a:xfrm>
              <a:off x="7956822" y="4217988"/>
              <a:ext cx="0" cy="20907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376D9E-4B98-4A15-966D-B4C5DC54069B}"/>
                </a:ext>
              </a:extLst>
            </p:cNvPr>
            <p:cNvCxnSpPr>
              <a:cxnSpLocks/>
            </p:cNvCxnSpPr>
            <p:nvPr/>
          </p:nvCxnSpPr>
          <p:spPr>
            <a:xfrm>
              <a:off x="4269350" y="4217988"/>
              <a:ext cx="0" cy="20907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3BF6F83-5F5F-485F-A34E-2C40EE3914A6}"/>
              </a:ext>
            </a:extLst>
          </p:cNvPr>
          <p:cNvCxnSpPr>
            <a:cxnSpLocks/>
          </p:cNvCxnSpPr>
          <p:nvPr/>
        </p:nvCxnSpPr>
        <p:spPr>
          <a:xfrm flipH="1">
            <a:off x="912316" y="3888397"/>
            <a:ext cx="319881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551E378-B2F0-447E-A193-2958F3C3993B}"/>
              </a:ext>
            </a:extLst>
          </p:cNvPr>
          <p:cNvCxnSpPr>
            <a:cxnSpLocks/>
          </p:cNvCxnSpPr>
          <p:nvPr/>
        </p:nvCxnSpPr>
        <p:spPr>
          <a:xfrm flipH="1">
            <a:off x="4572628" y="3888397"/>
            <a:ext cx="319881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A3CF862-4E72-4BAF-927A-15BC44B883D5}"/>
              </a:ext>
            </a:extLst>
          </p:cNvPr>
          <p:cNvCxnSpPr>
            <a:cxnSpLocks/>
          </p:cNvCxnSpPr>
          <p:nvPr/>
        </p:nvCxnSpPr>
        <p:spPr>
          <a:xfrm flipH="1">
            <a:off x="8209058" y="3888397"/>
            <a:ext cx="3198812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1B57EC6-2DDA-4EF2-80E2-2C55912833B2}"/>
              </a:ext>
            </a:extLst>
          </p:cNvPr>
          <p:cNvSpPr txBox="1"/>
          <p:nvPr/>
        </p:nvSpPr>
        <p:spPr>
          <a:xfrm>
            <a:off x="4497777" y="2183162"/>
            <a:ext cx="781032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Owner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E6CB06E-54B9-45B8-A75C-B0BD5FB11B57}"/>
              </a:ext>
            </a:extLst>
          </p:cNvPr>
          <p:cNvSpPr txBox="1"/>
          <p:nvPr/>
        </p:nvSpPr>
        <p:spPr>
          <a:xfrm>
            <a:off x="5432911" y="2183162"/>
            <a:ext cx="2413177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 2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9F7462-9556-4B80-8BD4-DE5C9EC4C44C}"/>
              </a:ext>
            </a:extLst>
          </p:cNvPr>
          <p:cNvSpPr txBox="1"/>
          <p:nvPr/>
        </p:nvSpPr>
        <p:spPr>
          <a:xfrm>
            <a:off x="4497776" y="2511230"/>
            <a:ext cx="935129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activities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6D20C9-269A-48F7-A7B5-5620EE66DCBD}"/>
              </a:ext>
            </a:extLst>
          </p:cNvPr>
          <p:cNvSpPr txBox="1"/>
          <p:nvPr/>
        </p:nvSpPr>
        <p:spPr>
          <a:xfrm>
            <a:off x="5432911" y="2511230"/>
            <a:ext cx="2413177" cy="103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Ensure safety, and WFH works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Protect jobs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Monitor team wellbeing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114A922-769C-46DC-8457-3B8E763B89C0}"/>
              </a:ext>
            </a:extLst>
          </p:cNvPr>
          <p:cNvSpPr txBox="1"/>
          <p:nvPr/>
        </p:nvSpPr>
        <p:spPr>
          <a:xfrm>
            <a:off x="8201868" y="2183162"/>
            <a:ext cx="781032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Owner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73A2D0-6206-4FA4-B400-2BAE0AFD1A8E}"/>
              </a:ext>
            </a:extLst>
          </p:cNvPr>
          <p:cNvSpPr txBox="1"/>
          <p:nvPr/>
        </p:nvSpPr>
        <p:spPr>
          <a:xfrm>
            <a:off x="9137002" y="2183162"/>
            <a:ext cx="2413177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 3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129196D-9D3E-4A97-A66F-415F5AB0C315}"/>
              </a:ext>
            </a:extLst>
          </p:cNvPr>
          <p:cNvSpPr txBox="1"/>
          <p:nvPr/>
        </p:nvSpPr>
        <p:spPr>
          <a:xfrm>
            <a:off x="8201867" y="2511230"/>
            <a:ext cx="935129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activities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D3637A8-DDE4-4EBF-BF67-243E34F1750E}"/>
              </a:ext>
            </a:extLst>
          </p:cNvPr>
          <p:cNvSpPr txBox="1"/>
          <p:nvPr/>
        </p:nvSpPr>
        <p:spPr>
          <a:xfrm>
            <a:off x="9137002" y="2511230"/>
            <a:ext cx="2413177" cy="103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Build scenarios 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Maintain detailed liquidity &amp; runway picture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Manage cash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64D4CAA-6EAB-4753-AAA4-2FC54D8CEF5A}"/>
              </a:ext>
            </a:extLst>
          </p:cNvPr>
          <p:cNvSpPr txBox="1"/>
          <p:nvPr/>
        </p:nvSpPr>
        <p:spPr>
          <a:xfrm>
            <a:off x="794065" y="4099926"/>
            <a:ext cx="33118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4.  Customers and sales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CBB81D1-6282-4DBF-8861-9CEE18905051}"/>
              </a:ext>
            </a:extLst>
          </p:cNvPr>
          <p:cNvSpPr txBox="1"/>
          <p:nvPr/>
        </p:nvSpPr>
        <p:spPr>
          <a:xfrm>
            <a:off x="4416183" y="4099926"/>
            <a:ext cx="3036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5.  Operations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3941AA-AE4C-4173-9142-1D180878644F}"/>
              </a:ext>
            </a:extLst>
          </p:cNvPr>
          <p:cNvSpPr txBox="1"/>
          <p:nvPr/>
        </p:nvSpPr>
        <p:spPr>
          <a:xfrm>
            <a:off x="8108132" y="4099926"/>
            <a:ext cx="3395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1AAA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6.  Supply chain</a:t>
            </a:r>
            <a:endParaRPr kumimoji="0" lang="en-ZA" sz="1600" b="1" i="0" u="none" strike="noStrike" kern="1200" cap="none" spc="0" normalizeH="0" baseline="0" noProof="0" dirty="0">
              <a:ln>
                <a:noFill/>
              </a:ln>
              <a:solidFill>
                <a:srgbClr val="01AAA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DCFEA1C-4C45-4F0B-9443-10C8F72EF357}"/>
              </a:ext>
            </a:extLst>
          </p:cNvPr>
          <p:cNvSpPr txBox="1"/>
          <p:nvPr/>
        </p:nvSpPr>
        <p:spPr>
          <a:xfrm>
            <a:off x="908819" y="4558613"/>
            <a:ext cx="781032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Owner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6BFFA6-F095-4C53-BE68-5B0CF24946F4}"/>
              </a:ext>
            </a:extLst>
          </p:cNvPr>
          <p:cNvSpPr txBox="1"/>
          <p:nvPr/>
        </p:nvSpPr>
        <p:spPr>
          <a:xfrm>
            <a:off x="1843953" y="4558613"/>
            <a:ext cx="2413177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 4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C0239E-ABFF-41A4-B662-2585C6C09709}"/>
              </a:ext>
            </a:extLst>
          </p:cNvPr>
          <p:cNvSpPr txBox="1"/>
          <p:nvPr/>
        </p:nvSpPr>
        <p:spPr>
          <a:xfrm>
            <a:off x="908818" y="4886681"/>
            <a:ext cx="935129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activities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22E33E-0DE1-4C90-8589-4CF2CFCCD105}"/>
              </a:ext>
            </a:extLst>
          </p:cNvPr>
          <p:cNvSpPr txBox="1"/>
          <p:nvPr/>
        </p:nvSpPr>
        <p:spPr>
          <a:xfrm>
            <a:off x="1843953" y="4886681"/>
            <a:ext cx="2413177" cy="103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Engage customers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Ensure collections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Create revenue opportunities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DE58F44-17C0-4DE8-B6A4-20F22A0CD70E}"/>
              </a:ext>
            </a:extLst>
          </p:cNvPr>
          <p:cNvSpPr txBox="1"/>
          <p:nvPr/>
        </p:nvSpPr>
        <p:spPr>
          <a:xfrm>
            <a:off x="4497777" y="4558613"/>
            <a:ext cx="781032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Owner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D1E192-6F17-46DD-9E3A-5CCADD9DC57D}"/>
              </a:ext>
            </a:extLst>
          </p:cNvPr>
          <p:cNvSpPr txBox="1"/>
          <p:nvPr/>
        </p:nvSpPr>
        <p:spPr>
          <a:xfrm>
            <a:off x="5432911" y="4558613"/>
            <a:ext cx="2413177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 5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A07AD8D-E01C-4D53-9BF9-AFE8BE13D3D3}"/>
              </a:ext>
            </a:extLst>
          </p:cNvPr>
          <p:cNvSpPr txBox="1"/>
          <p:nvPr/>
        </p:nvSpPr>
        <p:spPr>
          <a:xfrm>
            <a:off x="4497776" y="4886681"/>
            <a:ext cx="935129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activities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3A4076C-DBF0-4D0D-A1D1-7AABBB17BCB4}"/>
              </a:ext>
            </a:extLst>
          </p:cNvPr>
          <p:cNvSpPr txBox="1"/>
          <p:nvPr/>
        </p:nvSpPr>
        <p:spPr>
          <a:xfrm>
            <a:off x="5432912" y="4886681"/>
            <a:ext cx="2333306" cy="103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Update Processes &amp; Systems to new WFH reality</a:t>
            </a:r>
            <a:b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(with teams &amp; individuals)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Update roles to align to processes &amp; systems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98A7C17-1375-4D05-BFB5-44A76CF58B3E}"/>
              </a:ext>
            </a:extLst>
          </p:cNvPr>
          <p:cNvSpPr txBox="1"/>
          <p:nvPr/>
        </p:nvSpPr>
        <p:spPr>
          <a:xfrm>
            <a:off x="8201868" y="4558613"/>
            <a:ext cx="781032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Owner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992EDA2-B4D6-48FA-8543-098EC4090C73}"/>
              </a:ext>
            </a:extLst>
          </p:cNvPr>
          <p:cNvSpPr txBox="1"/>
          <p:nvPr/>
        </p:nvSpPr>
        <p:spPr>
          <a:xfrm>
            <a:off x="9137002" y="4558613"/>
            <a:ext cx="2413177" cy="27699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 6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19048E8-F46E-4178-8668-8E5F5491BC28}"/>
              </a:ext>
            </a:extLst>
          </p:cNvPr>
          <p:cNvSpPr txBox="1"/>
          <p:nvPr/>
        </p:nvSpPr>
        <p:spPr>
          <a:xfrm>
            <a:off x="8201867" y="4886681"/>
            <a:ext cx="935129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activities</a:t>
            </a:r>
            <a:endParaRPr kumimoji="0" lang="en-ZA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3139A07-F78C-4530-A902-7C44469CEA09}"/>
              </a:ext>
            </a:extLst>
          </p:cNvPr>
          <p:cNvSpPr txBox="1"/>
          <p:nvPr/>
        </p:nvSpPr>
        <p:spPr>
          <a:xfrm>
            <a:off x="9137002" y="4886681"/>
            <a:ext cx="2282517" cy="103534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Minimise supply chain disruption and risk</a:t>
            </a:r>
          </a:p>
          <a:p>
            <a:pPr marL="180975" marR="0" lvl="0" indent="-18097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/>
              </a:rPr>
              <a:t>A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lign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with operations and customer and sales to match supply to demand</a:t>
            </a:r>
          </a:p>
        </p:txBody>
      </p:sp>
    </p:spTree>
    <p:extLst>
      <p:ext uri="{BB962C8B-B14F-4D97-AF65-F5344CB8AC3E}">
        <p14:creationId xmlns:p14="http://schemas.microsoft.com/office/powerpoint/2010/main" val="3564621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D5A6-B82E-46CF-B201-76EACADD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Team working principles and 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5BC7F-2C5D-4391-8B17-9B2733D58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21341C-8280-435B-8F63-0E00F23A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672336E0-1F70-41C0-B751-E2D10FCB833B}"/>
              </a:ext>
            </a:extLst>
          </p:cNvPr>
          <p:cNvSpPr/>
          <p:nvPr/>
        </p:nvSpPr>
        <p:spPr>
          <a:xfrm>
            <a:off x="3026664" y="3072384"/>
            <a:ext cx="5148072" cy="1975104"/>
          </a:xfrm>
          <a:prstGeom prst="wedgeRectCallout">
            <a:avLst>
              <a:gd name="adj1" fmla="val -19045"/>
              <a:gd name="adj2" fmla="val -6931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 this to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brainstorm working principles and decision making processes together, and align and capture on this slide. </a:t>
            </a:r>
          </a:p>
          <a:p>
            <a:pPr algn="ct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Include these in your TT Mandate document.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7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E795-A88F-4F21-8A9B-E4C191B1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meeting rhythm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6905E-35B6-45C1-AC89-11A3C19AD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CE81BA-AFA0-4E74-B57A-B2061DFA2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091947"/>
              </p:ext>
            </p:extLst>
          </p:nvPr>
        </p:nvGraphicFramePr>
        <p:xfrm>
          <a:off x="839787" y="1700213"/>
          <a:ext cx="10512425" cy="3879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2485">
                  <a:extLst>
                    <a:ext uri="{9D8B030D-6E8A-4147-A177-3AD203B41FA5}">
                      <a16:colId xmlns:a16="http://schemas.microsoft.com/office/drawing/2014/main" val="1145435818"/>
                    </a:ext>
                  </a:extLst>
                </a:gridCol>
                <a:gridCol w="2102485">
                  <a:extLst>
                    <a:ext uri="{9D8B030D-6E8A-4147-A177-3AD203B41FA5}">
                      <a16:colId xmlns:a16="http://schemas.microsoft.com/office/drawing/2014/main" val="3596289632"/>
                    </a:ext>
                  </a:extLst>
                </a:gridCol>
                <a:gridCol w="2102485">
                  <a:extLst>
                    <a:ext uri="{9D8B030D-6E8A-4147-A177-3AD203B41FA5}">
                      <a16:colId xmlns:a16="http://schemas.microsoft.com/office/drawing/2014/main" val="2286534733"/>
                    </a:ext>
                  </a:extLst>
                </a:gridCol>
                <a:gridCol w="2102485">
                  <a:extLst>
                    <a:ext uri="{9D8B030D-6E8A-4147-A177-3AD203B41FA5}">
                      <a16:colId xmlns:a16="http://schemas.microsoft.com/office/drawing/2014/main" val="4019063205"/>
                    </a:ext>
                  </a:extLst>
                </a:gridCol>
                <a:gridCol w="2102485">
                  <a:extLst>
                    <a:ext uri="{9D8B030D-6E8A-4147-A177-3AD203B41FA5}">
                      <a16:colId xmlns:a16="http://schemas.microsoft.com/office/drawing/2014/main" val="776101888"/>
                    </a:ext>
                  </a:extLst>
                </a:gridCol>
              </a:tblGrid>
              <a:tr h="360362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Monday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Tuesday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Thursday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Friday</a:t>
                      </a:r>
                    </a:p>
                  </a:txBody>
                  <a:tcPr>
                    <a:lnB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696071"/>
                  </a:ext>
                </a:extLst>
              </a:tr>
              <a:tr h="183451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01AA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815542"/>
                  </a:ext>
                </a:extLst>
              </a:tr>
              <a:tr h="16948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Daily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standup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8:00-8:15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15 min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Daily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standup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8:00-8:15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15 min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Daily standup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8:00-8:15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15 min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Daily standup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8:00-8:15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15 min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Daily </a:t>
                      </a:r>
                      <a:r>
                        <a:rPr kumimoji="0" lang="en-GB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standup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8:00-8:15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15 min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734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5091012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Weekly TT review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13:00-14:00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60min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428177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594636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7349167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624128"/>
                  </a:ext>
                </a:extLst>
              </a:tr>
              <a:tr h="360362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203879"/>
                  </a:ext>
                </a:extLst>
              </a:tr>
            </a:tbl>
          </a:graphicData>
        </a:graphic>
      </p:graphicFrame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35C6B89D-D4E8-4F47-9E5F-22DBB87CBABF}"/>
              </a:ext>
            </a:extLst>
          </p:cNvPr>
          <p:cNvSpPr/>
          <p:nvPr/>
        </p:nvSpPr>
        <p:spPr>
          <a:xfrm>
            <a:off x="4654296" y="4014216"/>
            <a:ext cx="2660904" cy="978408"/>
          </a:xfrm>
          <a:prstGeom prst="wedgeRectCallout">
            <a:avLst>
              <a:gd name="adj1" fmla="val -19045"/>
              <a:gd name="adj2" fmla="val -69318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Add additional meetings to your meeting rhythm as you see fit</a:t>
            </a:r>
          </a:p>
        </p:txBody>
      </p:sp>
    </p:spTree>
    <p:extLst>
      <p:ext uri="{BB962C8B-B14F-4D97-AF65-F5344CB8AC3E}">
        <p14:creationId xmlns:p14="http://schemas.microsoft.com/office/powerpoint/2010/main" val="325566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E7FB4D06C984B98B040B4761264FA" ma:contentTypeVersion="14" ma:contentTypeDescription="Create a new document." ma:contentTypeScope="" ma:versionID="f8ab7869d41b77607fc08f8cc614d185">
  <xsd:schema xmlns:xsd="http://www.w3.org/2001/XMLSchema" xmlns:xs="http://www.w3.org/2001/XMLSchema" xmlns:p="http://schemas.microsoft.com/office/2006/metadata/properties" xmlns:ns1="http://schemas.microsoft.com/sharepoint/v3" xmlns:ns2="3ba1d443-3b6c-4d92-9d44-ea175f84187e" xmlns:ns3="671adc47-4e03-4578-b2ee-326c0ec1f1a9" targetNamespace="http://schemas.microsoft.com/office/2006/metadata/properties" ma:root="true" ma:fieldsID="5025ade84ce22f75dec09630655d2ef1" ns1:_="" ns2:_="" ns3:_="">
    <xsd:import namespace="http://schemas.microsoft.com/sharepoint/v3"/>
    <xsd:import namespace="3ba1d443-3b6c-4d92-9d44-ea175f84187e"/>
    <xsd:import namespace="671adc47-4e03-4578-b2ee-326c0ec1f1a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a1d443-3b6c-4d92-9d44-ea175f8418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adc47-4e03-4578-b2ee-326c0ec1f1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575D4FC-647E-4EB6-B99B-4CB1D44E98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F8100D-6A45-4F63-A672-3679D4C2F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ba1d443-3b6c-4d92-9d44-ea175f84187e"/>
    <ds:schemaRef ds:uri="671adc47-4e03-4578-b2ee-326c0ec1f1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8EA2BF-D7B2-4528-ACB7-5C1031FA96D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726</Words>
  <Application>Microsoft Office PowerPoint</Application>
  <PresentationFormat>Widescreen</PresentationFormat>
  <Paragraphs>173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Task Team kick-off template</vt:lpstr>
      <vt:lpstr>How to use this template</vt:lpstr>
      <vt:lpstr>Objectives of this meeting</vt:lpstr>
      <vt:lpstr>The situation and need for a task team</vt:lpstr>
      <vt:lpstr>The mandate and objectives of the task team</vt:lpstr>
      <vt:lpstr>Our task team will consist of X people and will be led by [Name]</vt:lpstr>
      <vt:lpstr>The task team is organised in 6 workstreams with clear roles and responsibilities</vt:lpstr>
      <vt:lpstr>Task Team working principles and decision making</vt:lpstr>
      <vt:lpstr>Our meeting rhythm</vt:lpstr>
      <vt:lpstr>What we need to agree on</vt:lpstr>
      <vt:lpstr>Immediate next steps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caspar.henle@aol.de</dc:creator>
  <cp:lastModifiedBy>caspar.henle@aol.de</cp:lastModifiedBy>
  <cp:revision>65</cp:revision>
  <dcterms:created xsi:type="dcterms:W3CDTF">2020-04-06T18:42:37Z</dcterms:created>
  <dcterms:modified xsi:type="dcterms:W3CDTF">2020-06-19T14:32:28Z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0x01010076CE7FB4D06C984B98B040B4761264FA</vt:lpwstr>
  </property>
</Properties>
</file>